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0"/>
  </p:handoutMasterIdLst>
  <p:sldIdLst>
    <p:sldId id="260" r:id="rId2"/>
    <p:sldId id="261" r:id="rId3"/>
    <p:sldId id="265" r:id="rId4"/>
    <p:sldId id="268" r:id="rId5"/>
    <p:sldId id="269" r:id="rId6"/>
    <p:sldId id="270" r:id="rId7"/>
    <p:sldId id="266" r:id="rId8"/>
    <p:sldId id="271" r:id="rId9"/>
    <p:sldId id="267" r:id="rId10"/>
    <p:sldId id="262" r:id="rId11"/>
    <p:sldId id="272" r:id="rId12"/>
    <p:sldId id="273" r:id="rId13"/>
    <p:sldId id="274" r:id="rId14"/>
    <p:sldId id="275" r:id="rId15"/>
    <p:sldId id="317" r:id="rId16"/>
    <p:sldId id="276" r:id="rId17"/>
    <p:sldId id="289" r:id="rId18"/>
    <p:sldId id="288" r:id="rId19"/>
    <p:sldId id="263" r:id="rId20"/>
    <p:sldId id="277" r:id="rId21"/>
    <p:sldId id="278" r:id="rId22"/>
    <p:sldId id="279" r:id="rId23"/>
    <p:sldId id="280" r:id="rId24"/>
    <p:sldId id="281" r:id="rId25"/>
    <p:sldId id="290" r:id="rId26"/>
    <p:sldId id="282" r:id="rId27"/>
    <p:sldId id="291" r:id="rId28"/>
    <p:sldId id="292" r:id="rId29"/>
    <p:sldId id="293" r:id="rId30"/>
    <p:sldId id="264" r:id="rId31"/>
    <p:sldId id="283" r:id="rId32"/>
    <p:sldId id="284" r:id="rId33"/>
    <p:sldId id="285" r:id="rId34"/>
    <p:sldId id="286" r:id="rId35"/>
    <p:sldId id="287" r:id="rId36"/>
    <p:sldId id="294" r:id="rId37"/>
    <p:sldId id="303" r:id="rId38"/>
    <p:sldId id="295" r:id="rId39"/>
    <p:sldId id="296" r:id="rId40"/>
    <p:sldId id="297" r:id="rId41"/>
    <p:sldId id="304" r:id="rId42"/>
    <p:sldId id="305" r:id="rId43"/>
    <p:sldId id="298" r:id="rId44"/>
    <p:sldId id="306" r:id="rId45"/>
    <p:sldId id="307" r:id="rId46"/>
    <p:sldId id="308" r:id="rId47"/>
    <p:sldId id="299" r:id="rId48"/>
    <p:sldId id="309" r:id="rId49"/>
    <p:sldId id="300" r:id="rId50"/>
    <p:sldId id="301" r:id="rId51"/>
    <p:sldId id="310" r:id="rId52"/>
    <p:sldId id="302" r:id="rId53"/>
    <p:sldId id="311" r:id="rId54"/>
    <p:sldId id="312" r:id="rId55"/>
    <p:sldId id="313" r:id="rId56"/>
    <p:sldId id="315" r:id="rId57"/>
    <p:sldId id="314" r:id="rId58"/>
    <p:sldId id="316" r:id="rId59"/>
  </p:sldIdLst>
  <p:sldSz cx="9144000" cy="6858000" type="screen4x3"/>
  <p:notesSz cx="9928225" cy="679767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AF61B9-66FE-416D-87BB-342CE88ECD4D}" type="datetimeFigureOut">
              <a:rPr lang="zh-CN" altLang="en-US" smtClean="0"/>
              <a:t>2013/10/24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129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780CDF-9A9F-4838-93D6-D1BDB94079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5730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2013/10/24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接连接符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接连接符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椭圆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椭圆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椭圆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t>2013/10/24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t>2013/10/24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接连接符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接连接符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椭圆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椭圆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椭圆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椭圆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椭圆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接连接符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2013/10/24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2013/10/24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t>2013/10/24</a:t>
            </a:fld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2013/10/24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椭圆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内容占位符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t>2013/10/24</a:t>
            </a:fld>
            <a:endParaRPr lang="zh-CN" altLang="en-US"/>
          </a:p>
        </p:txBody>
      </p:sp>
      <p:sp>
        <p:nvSpPr>
          <p:cNvPr id="22" name="灯片编号占位符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3" name="页脚占位符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椭圆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0" name="直接连接符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接连接符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接连接符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占位符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t>2013/10/24</a:t>
            </a:fld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接连接符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2013/10/24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椭圆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zh-CN" sz="6600" dirty="0" smtClean="0"/>
              <a:t>Solutions</a:t>
            </a:r>
            <a:br>
              <a:rPr lang="en-US" altLang="zh-CN" sz="6600" dirty="0" smtClean="0"/>
            </a:br>
            <a:r>
              <a:rPr lang="en-US" altLang="zh-CN" sz="6600" dirty="0" smtClean="0"/>
              <a:t>Chapter 2</a:t>
            </a:r>
            <a:endParaRPr lang="zh-CN" altLang="en-US" sz="6600" dirty="0"/>
          </a:p>
        </p:txBody>
      </p:sp>
    </p:spTree>
    <p:extLst>
      <p:ext uri="{BB962C8B-B14F-4D97-AF65-F5344CB8AC3E}">
        <p14:creationId xmlns:p14="http://schemas.microsoft.com/office/powerpoint/2010/main" val="304699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en-US" altLang="zh-CN" dirty="0" smtClean="0"/>
              <a:t>Exercise 2.6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/>
          <a:lstStyle/>
          <a:p>
            <a:r>
              <a:rPr lang="en-US" altLang="zh-CN" dirty="0" smtClean="0"/>
              <a:t>The following problems deal with translating from C to MIPS. </a:t>
            </a:r>
            <a:r>
              <a:rPr lang="en-US" altLang="zh-CN" dirty="0"/>
              <a:t>Assume that the variables f, g, h, </a:t>
            </a:r>
            <a:r>
              <a:rPr lang="en-US" altLang="zh-CN" dirty="0" err="1"/>
              <a:t>i</a:t>
            </a:r>
            <a:r>
              <a:rPr lang="en-US" altLang="zh-CN" dirty="0"/>
              <a:t>, and j are assigned to registers $s0, $s1, $s2, $s3, and $s4, respectively. Assume that the base address of the arrays A and B are in registers $s6 and $s7, respectively</a:t>
            </a:r>
            <a:r>
              <a:rPr lang="en-US" altLang="zh-CN" dirty="0" smtClean="0"/>
              <a:t>. Assume that the elements of arrays A and B are 4-byte words:</a:t>
            </a:r>
          </a:p>
          <a:p>
            <a:pPr marL="0" indent="0">
              <a:buNone/>
            </a:pPr>
            <a:r>
              <a:rPr lang="en-US" altLang="zh-CN" dirty="0" smtClean="0"/>
              <a:t>   a. f = -</a:t>
            </a:r>
            <a:r>
              <a:rPr lang="en-US" altLang="zh-CN" dirty="0" err="1" smtClean="0"/>
              <a:t>g+h+B</a:t>
            </a:r>
            <a:r>
              <a:rPr lang="en-US" altLang="zh-CN" dirty="0" smtClean="0"/>
              <a:t>[1]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b. f=A[B[g]+1]</a:t>
            </a:r>
            <a:endParaRPr lang="en-US" altLang="zh-CN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84163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19256" cy="6141296"/>
          </a:xfrm>
        </p:spPr>
        <p:txBody>
          <a:bodyPr/>
          <a:lstStyle/>
          <a:p>
            <a:r>
              <a:rPr lang="en-US" altLang="zh-CN" b="1" dirty="0" smtClean="0"/>
              <a:t>2.6.1</a:t>
            </a:r>
            <a:r>
              <a:rPr lang="en-US" altLang="zh-CN" dirty="0" smtClean="0"/>
              <a:t>  For the C statement above, what is the corresponding MIPS assembly code?</a:t>
            </a:r>
          </a:p>
          <a:p>
            <a:r>
              <a:rPr lang="en-US" altLang="zh-CN" dirty="0" smtClean="0"/>
              <a:t>Solution:</a:t>
            </a:r>
          </a:p>
          <a:p>
            <a:pPr marL="0" indent="0">
              <a:buNone/>
            </a:pPr>
            <a:r>
              <a:rPr lang="en-US" altLang="zh-CN" dirty="0" smtClean="0"/>
              <a:t>   a</a:t>
            </a:r>
            <a:r>
              <a:rPr lang="en-US" altLang="zh-CN" dirty="0"/>
              <a:t>. </a:t>
            </a:r>
            <a:r>
              <a:rPr lang="en-US" altLang="zh-CN" dirty="0" err="1"/>
              <a:t>lw</a:t>
            </a:r>
            <a:r>
              <a:rPr lang="en-US" altLang="zh-CN" dirty="0"/>
              <a:t> $t0, 4($s7</a:t>
            </a:r>
            <a:r>
              <a:rPr lang="en-US" altLang="zh-CN" dirty="0" smtClean="0"/>
              <a:t>)           </a:t>
            </a:r>
            <a:r>
              <a:rPr lang="en-US" altLang="zh-CN" dirty="0"/>
              <a:t># $t0 &lt;-- B[1]</a:t>
            </a:r>
          </a:p>
          <a:p>
            <a:pPr marL="0" indent="0">
              <a:buNone/>
            </a:pPr>
            <a:r>
              <a:rPr lang="en-US" altLang="zh-CN" dirty="0" smtClean="0"/>
              <a:t>       sub </a:t>
            </a:r>
            <a:r>
              <a:rPr lang="en-US" altLang="zh-CN" dirty="0"/>
              <a:t>$t0, $t0, $s1 </a:t>
            </a:r>
            <a:r>
              <a:rPr lang="en-US" altLang="zh-CN" dirty="0" smtClean="0"/>
              <a:t>     # </a:t>
            </a:r>
            <a:r>
              <a:rPr lang="en-US" altLang="zh-CN" dirty="0"/>
              <a:t>$t0 &lt;-- B[1] − g</a:t>
            </a:r>
          </a:p>
          <a:p>
            <a:pPr marL="0" indent="0">
              <a:buNone/>
            </a:pPr>
            <a:r>
              <a:rPr lang="pt-BR" altLang="zh-CN" dirty="0" smtClean="0"/>
              <a:t>       add </a:t>
            </a:r>
            <a:r>
              <a:rPr lang="pt-BR" altLang="zh-CN" dirty="0"/>
              <a:t>$s0, $t0, $s2 </a:t>
            </a:r>
            <a:r>
              <a:rPr lang="pt-BR" altLang="zh-CN" dirty="0" smtClean="0"/>
              <a:t>    # </a:t>
            </a:r>
            <a:r>
              <a:rPr lang="pt-BR" altLang="zh-CN" dirty="0"/>
              <a:t>f &lt;-- B[1] −g + </a:t>
            </a:r>
            <a:r>
              <a:rPr lang="pt-BR" altLang="zh-CN" dirty="0" smtClean="0"/>
              <a:t>h</a:t>
            </a:r>
          </a:p>
          <a:p>
            <a:pPr marL="0" indent="0">
              <a:buNone/>
            </a:pPr>
            <a:r>
              <a:rPr lang="en-US" altLang="zh-CN" dirty="0" smtClean="0"/>
              <a:t>   b</a:t>
            </a:r>
            <a:r>
              <a:rPr lang="en-US" altLang="zh-CN" dirty="0"/>
              <a:t>. </a:t>
            </a:r>
            <a:r>
              <a:rPr lang="en-US" altLang="zh-CN" dirty="0" err="1"/>
              <a:t>sll</a:t>
            </a:r>
            <a:r>
              <a:rPr lang="en-US" altLang="zh-CN" dirty="0"/>
              <a:t> $t0, $s1, </a:t>
            </a:r>
            <a:r>
              <a:rPr lang="en-US" altLang="zh-CN" dirty="0" smtClean="0"/>
              <a:t>2        </a:t>
            </a:r>
            <a:r>
              <a:rPr lang="en-US" altLang="zh-CN" dirty="0"/>
              <a:t># $t0 &lt;-- 4*g</a:t>
            </a:r>
          </a:p>
          <a:p>
            <a:pPr marL="0" indent="0">
              <a:buNone/>
            </a:pPr>
            <a:r>
              <a:rPr lang="en-US" altLang="zh-CN" dirty="0" smtClean="0"/>
              <a:t>       add </a:t>
            </a:r>
            <a:r>
              <a:rPr lang="en-US" altLang="zh-CN" dirty="0"/>
              <a:t>$t0, $t0, $s7 </a:t>
            </a:r>
            <a:r>
              <a:rPr lang="en-US" altLang="zh-CN" dirty="0" smtClean="0"/>
              <a:t> # </a:t>
            </a:r>
            <a:r>
              <a:rPr lang="en-US" altLang="zh-CN" dirty="0"/>
              <a:t>$t0 &lt;-- </a:t>
            </a:r>
            <a:r>
              <a:rPr lang="en-US" altLang="zh-CN" dirty="0" err="1"/>
              <a:t>Addr</a:t>
            </a:r>
            <a:r>
              <a:rPr lang="en-US" altLang="zh-CN" dirty="0"/>
              <a:t>(B[g])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lw</a:t>
            </a:r>
            <a:r>
              <a:rPr lang="en-US" altLang="zh-CN" dirty="0" smtClean="0"/>
              <a:t> </a:t>
            </a:r>
            <a:r>
              <a:rPr lang="en-US" altLang="zh-CN" dirty="0"/>
              <a:t>$t0, 0($t0) </a:t>
            </a:r>
            <a:r>
              <a:rPr lang="en-US" altLang="zh-CN" dirty="0" smtClean="0"/>
              <a:t>      # </a:t>
            </a:r>
            <a:r>
              <a:rPr lang="en-US" altLang="zh-CN" dirty="0"/>
              <a:t>$t0 &lt;-- B[g]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addi</a:t>
            </a:r>
            <a:r>
              <a:rPr lang="en-US" altLang="zh-CN" dirty="0" smtClean="0"/>
              <a:t> </a:t>
            </a:r>
            <a:r>
              <a:rPr lang="en-US" altLang="zh-CN" dirty="0"/>
              <a:t>$t0, $t0, 1 </a:t>
            </a:r>
            <a:r>
              <a:rPr lang="en-US" altLang="zh-CN" dirty="0" smtClean="0"/>
              <a:t>   # </a:t>
            </a:r>
            <a:r>
              <a:rPr lang="en-US" altLang="zh-CN" dirty="0"/>
              <a:t>$t0 &lt;-- B[g]+1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sll</a:t>
            </a:r>
            <a:r>
              <a:rPr lang="en-US" altLang="zh-CN" dirty="0" smtClean="0"/>
              <a:t> </a:t>
            </a:r>
            <a:r>
              <a:rPr lang="en-US" altLang="zh-CN" dirty="0"/>
              <a:t>$t0, $t0, 2 </a:t>
            </a:r>
            <a:r>
              <a:rPr lang="en-US" altLang="zh-CN" dirty="0" smtClean="0"/>
              <a:t>   # </a:t>
            </a:r>
            <a:r>
              <a:rPr lang="en-US" altLang="zh-CN" dirty="0"/>
              <a:t>$t0 &lt;-- 4*(B[g]+1) = </a:t>
            </a:r>
            <a:r>
              <a:rPr lang="en-US" altLang="zh-CN" dirty="0" err="1"/>
              <a:t>Addr</a:t>
            </a:r>
            <a:r>
              <a:rPr lang="en-US" altLang="zh-CN" dirty="0"/>
              <a:t>(A[B[g]+1])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smtClean="0"/>
              <a:t>add  </a:t>
            </a:r>
            <a:r>
              <a:rPr lang="en-US" altLang="zh-CN" dirty="0" smtClean="0"/>
              <a:t>$t0, $t0, $s6 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</a:t>
            </a:r>
            <a:r>
              <a:rPr lang="en-US" altLang="zh-CN" dirty="0" err="1" smtClean="0"/>
              <a:t>lw</a:t>
            </a:r>
            <a:r>
              <a:rPr lang="en-US" altLang="zh-CN" dirty="0" smtClean="0"/>
              <a:t> </a:t>
            </a:r>
            <a:r>
              <a:rPr lang="en-US" altLang="zh-CN" dirty="0"/>
              <a:t>$s0, 0($t0) </a:t>
            </a:r>
            <a:r>
              <a:rPr lang="en-US" altLang="zh-CN" dirty="0" smtClean="0"/>
              <a:t>      # </a:t>
            </a:r>
            <a:r>
              <a:rPr lang="en-US" altLang="zh-CN" dirty="0"/>
              <a:t>f &lt;-- A[B[g]+1]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902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r>
              <a:rPr lang="en-US" altLang="zh-CN" b="1" dirty="0" smtClean="0"/>
              <a:t>2.6.2</a:t>
            </a:r>
            <a:r>
              <a:rPr lang="en-US" altLang="zh-CN" dirty="0" smtClean="0"/>
              <a:t>  For the C statements above, how many MIPS assembly instructions are needed to perform the C statement?</a:t>
            </a:r>
          </a:p>
          <a:p>
            <a:r>
              <a:rPr lang="en-US" altLang="zh-CN" dirty="0" smtClean="0"/>
              <a:t>Solution:</a:t>
            </a:r>
          </a:p>
          <a:p>
            <a:pPr marL="0" indent="0">
              <a:buNone/>
            </a:pPr>
            <a:r>
              <a:rPr lang="en-US" altLang="zh-CN" dirty="0" smtClean="0"/>
              <a:t>   a</a:t>
            </a:r>
            <a:r>
              <a:rPr lang="en-US" altLang="zh-CN" dirty="0"/>
              <a:t>. 3</a:t>
            </a:r>
          </a:p>
          <a:p>
            <a:pPr marL="0" indent="0">
              <a:buNone/>
            </a:pPr>
            <a:r>
              <a:rPr lang="en-US" altLang="zh-CN" dirty="0" smtClean="0"/>
              <a:t>   b</a:t>
            </a:r>
            <a:r>
              <a:rPr lang="en-US" altLang="zh-CN" dirty="0"/>
              <a:t>. 6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902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r>
              <a:rPr lang="en-US" altLang="zh-CN" dirty="0" smtClean="0"/>
              <a:t>2.6.3  For the C statements above, how many registers are needed to carry out the C statement using MIPS assembly code?</a:t>
            </a:r>
          </a:p>
          <a:p>
            <a:r>
              <a:rPr lang="en-US" altLang="zh-CN" dirty="0" smtClean="0"/>
              <a:t>Solution:</a:t>
            </a:r>
          </a:p>
          <a:p>
            <a:pPr marL="0" indent="0">
              <a:buNone/>
            </a:pPr>
            <a:r>
              <a:rPr lang="en-US" altLang="zh-CN" dirty="0" smtClean="0"/>
              <a:t>   a</a:t>
            </a:r>
            <a:r>
              <a:rPr lang="en-US" altLang="zh-CN" dirty="0"/>
              <a:t>. 5</a:t>
            </a:r>
          </a:p>
          <a:p>
            <a:pPr marL="0" indent="0">
              <a:buNone/>
            </a:pPr>
            <a:r>
              <a:rPr lang="en-US" altLang="zh-CN" dirty="0" smtClean="0"/>
              <a:t>   b</a:t>
            </a:r>
            <a:r>
              <a:rPr lang="en-US" altLang="zh-CN" dirty="0"/>
              <a:t>. 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902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The following problems deal with translating from MIPS to C. </a:t>
            </a:r>
            <a:r>
              <a:rPr lang="en-US" altLang="zh-CN" dirty="0"/>
              <a:t>The following problems deal with translating from C to MIPS. Assume that the variables f, g, h, </a:t>
            </a:r>
            <a:r>
              <a:rPr lang="en-US" altLang="zh-CN" dirty="0" err="1"/>
              <a:t>i</a:t>
            </a:r>
            <a:r>
              <a:rPr lang="en-US" altLang="zh-CN" dirty="0"/>
              <a:t>, and j are assigned to registers $s0, $s1, $s2, $s3, and $s4, respectively. Assume that the base address of the arrays A and B are in registers $s6 and $s7, respectively.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a. sub  $s0, $s0, $s1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</a:t>
            </a:r>
            <a:r>
              <a:rPr lang="en-US" altLang="zh-CN" dirty="0" smtClean="0"/>
              <a:t>sub  </a:t>
            </a:r>
            <a:r>
              <a:rPr lang="en-US" altLang="zh-CN" dirty="0" smtClean="0"/>
              <a:t>$s0, $s0, $s3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</a:t>
            </a:r>
            <a:r>
              <a:rPr lang="en-US" altLang="zh-CN" dirty="0" smtClean="0"/>
              <a:t>add  </a:t>
            </a:r>
            <a:r>
              <a:rPr lang="en-US" altLang="zh-CN" dirty="0" smtClean="0"/>
              <a:t>$s0, $s0, $</a:t>
            </a:r>
            <a:r>
              <a:rPr lang="en-US" altLang="zh-CN" dirty="0" smtClean="0"/>
              <a:t>s1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b. </a:t>
            </a:r>
            <a:r>
              <a:rPr lang="en-US" altLang="zh-CN" dirty="0" err="1" smtClean="0"/>
              <a:t>addi</a:t>
            </a:r>
            <a:r>
              <a:rPr lang="en-US" altLang="zh-CN" dirty="0" smtClean="0"/>
              <a:t>  $t0, $s6, </a:t>
            </a:r>
            <a:r>
              <a:rPr lang="en-US" altLang="zh-CN" dirty="0" smtClean="0"/>
              <a:t>4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add  $t1, $s6, $0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</a:t>
            </a:r>
            <a:r>
              <a:rPr lang="en-US" altLang="zh-CN" dirty="0" err="1" smtClean="0"/>
              <a:t>sw</a:t>
            </a:r>
            <a:r>
              <a:rPr lang="en-US" altLang="zh-CN" dirty="0" smtClean="0"/>
              <a:t>  </a:t>
            </a:r>
            <a:r>
              <a:rPr lang="en-US" altLang="zh-CN" dirty="0" smtClean="0"/>
              <a:t>$t1, 0($t0)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</a:t>
            </a:r>
            <a:r>
              <a:rPr lang="en-US" altLang="zh-CN" dirty="0" err="1" smtClean="0"/>
              <a:t>lw</a:t>
            </a:r>
            <a:r>
              <a:rPr lang="en-US" altLang="zh-CN" dirty="0" smtClean="0"/>
              <a:t>  </a:t>
            </a:r>
            <a:r>
              <a:rPr lang="en-US" altLang="zh-CN" dirty="0" smtClean="0"/>
              <a:t>$t0, 0($</a:t>
            </a:r>
            <a:r>
              <a:rPr lang="en-US" altLang="zh-CN" dirty="0" smtClean="0"/>
              <a:t>t0) 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</a:t>
            </a:r>
            <a:r>
              <a:rPr lang="en-US" altLang="zh-CN" dirty="0" smtClean="0"/>
              <a:t>add  </a:t>
            </a:r>
            <a:r>
              <a:rPr lang="en-US" altLang="zh-CN" dirty="0" smtClean="0"/>
              <a:t>$s0, $t1, $</a:t>
            </a:r>
            <a:r>
              <a:rPr lang="en-US" altLang="zh-CN" dirty="0" smtClean="0"/>
              <a:t>t0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902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The following problems deal with translating from MIPS to C. </a:t>
            </a:r>
            <a:r>
              <a:rPr lang="en-US" altLang="zh-CN" dirty="0"/>
              <a:t>The following problems deal with translating from C to MIPS. Assume that the variables f, g, h, </a:t>
            </a:r>
            <a:r>
              <a:rPr lang="en-US" altLang="zh-CN" dirty="0" err="1"/>
              <a:t>i</a:t>
            </a:r>
            <a:r>
              <a:rPr lang="en-US" altLang="zh-CN" dirty="0"/>
              <a:t>, and j are assigned to registers $s0, $s1, $s2, $s3, and $s4, respectively. Assume that the base address of the arrays A and B are in registers $s6 and $s7, respectively.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a. sub  $s0, $s0, $s1    // f=f-g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sub  $s0, $s0, $s3    // f=f-g-</a:t>
            </a:r>
            <a:r>
              <a:rPr lang="en-US" altLang="zh-CN" dirty="0" err="1" smtClean="0"/>
              <a:t>i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add  $s0, $s0, $s1    //f=f-</a:t>
            </a:r>
            <a:r>
              <a:rPr lang="en-US" altLang="zh-CN" dirty="0" err="1" smtClean="0"/>
              <a:t>i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b. </a:t>
            </a:r>
            <a:r>
              <a:rPr lang="en-US" altLang="zh-CN" dirty="0" err="1" smtClean="0"/>
              <a:t>addi</a:t>
            </a:r>
            <a:r>
              <a:rPr lang="en-US" altLang="zh-CN" dirty="0" smtClean="0"/>
              <a:t>  $t0, $s6, 4       // t0=&amp;(A[1])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add  $t1, $s6, $0    //  t1=&amp;A[0]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</a:t>
            </a:r>
            <a:r>
              <a:rPr lang="en-US" altLang="zh-CN" dirty="0" err="1" smtClean="0"/>
              <a:t>sw</a:t>
            </a:r>
            <a:r>
              <a:rPr lang="en-US" altLang="zh-CN" dirty="0" smtClean="0"/>
              <a:t>  $t1, 0($t0)          //  A[1]= &amp;A[0]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</a:t>
            </a:r>
            <a:r>
              <a:rPr lang="en-US" altLang="zh-CN" dirty="0" err="1" smtClean="0"/>
              <a:t>lw</a:t>
            </a:r>
            <a:r>
              <a:rPr lang="en-US" altLang="zh-CN" dirty="0" smtClean="0"/>
              <a:t>  $t0, 0($t0)           //  t0=&amp;</a:t>
            </a:r>
            <a:r>
              <a:rPr lang="en-US" altLang="zh-CN" dirty="0" smtClean="0"/>
              <a:t>A[0]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add  $s0, $t1, $t0         // f0=&amp;A[0]+&amp;</a:t>
            </a:r>
            <a:r>
              <a:rPr lang="en-US" altLang="zh-CN" dirty="0" smtClean="0"/>
              <a:t>A[0]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2901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r>
              <a:rPr lang="en-US" altLang="zh-CN" b="1" dirty="0" smtClean="0"/>
              <a:t>2.6.4</a:t>
            </a:r>
            <a:r>
              <a:rPr lang="en-US" altLang="zh-CN" dirty="0" smtClean="0"/>
              <a:t>  For the MIPS assembly instructions above, what is the corresponding C statement?</a:t>
            </a:r>
          </a:p>
          <a:p>
            <a:r>
              <a:rPr lang="en-US" altLang="zh-CN" dirty="0" smtClean="0"/>
              <a:t>Solution:</a:t>
            </a:r>
          </a:p>
          <a:p>
            <a:pPr marL="0" indent="0">
              <a:buNone/>
            </a:pPr>
            <a:r>
              <a:rPr lang="en-US" altLang="zh-CN" dirty="0" smtClean="0"/>
              <a:t>   a</a:t>
            </a:r>
            <a:r>
              <a:rPr lang="en-US" altLang="zh-CN" dirty="0"/>
              <a:t>. f = f – </a:t>
            </a:r>
            <a:r>
              <a:rPr lang="en-US" altLang="zh-CN" dirty="0" err="1"/>
              <a:t>i</a:t>
            </a:r>
            <a:r>
              <a:rPr lang="en-US" altLang="zh-CN" dirty="0"/>
              <a:t>;</a:t>
            </a:r>
          </a:p>
          <a:p>
            <a:pPr marL="0" indent="0">
              <a:buNone/>
            </a:pPr>
            <a:r>
              <a:rPr lang="en-US" altLang="zh-CN" dirty="0" smtClean="0"/>
              <a:t>   b</a:t>
            </a:r>
            <a:r>
              <a:rPr lang="en-US" altLang="zh-CN" dirty="0"/>
              <a:t>. f = 2 * (&amp;A);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902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lnSpcReduction="10000"/>
          </a:bodyPr>
          <a:lstStyle/>
          <a:p>
            <a:r>
              <a:rPr lang="en-US" altLang="zh-CN" b="1" dirty="0" smtClean="0"/>
              <a:t>2.6.5</a:t>
            </a:r>
            <a:r>
              <a:rPr lang="en-US" altLang="zh-CN" dirty="0" smtClean="0"/>
              <a:t>  For the MIPS assembly above, assume that the registers $s0, $s1, $s2, and $s3 contain the values 0x0000000a, 0x00000014, 0x0000001e, and 0x00000028, respectively. Also, assume that register $s6 contains the value 0x00000100, and that memory contains the following values: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Find the value of $s0 at the end of the assembly   code.</a:t>
            </a:r>
          </a:p>
          <a:p>
            <a:r>
              <a:rPr lang="en-US" altLang="zh-CN" dirty="0" smtClean="0"/>
              <a:t>Solution:</a:t>
            </a:r>
          </a:p>
          <a:p>
            <a:pPr marL="0" indent="0">
              <a:buNone/>
            </a:pPr>
            <a:r>
              <a:rPr lang="en-US" altLang="zh-CN" dirty="0" smtClean="0"/>
              <a:t>   a</a:t>
            </a:r>
            <a:r>
              <a:rPr lang="en-US" altLang="zh-CN" dirty="0"/>
              <a:t>. $s0 = −30                  // add  $s0, $s0, $s1    //</a:t>
            </a:r>
            <a:r>
              <a:rPr lang="en-US" altLang="zh-CN" dirty="0" smtClean="0"/>
              <a:t>f=f-</a:t>
            </a:r>
            <a:r>
              <a:rPr lang="en-US" altLang="zh-CN" dirty="0" err="1" smtClean="0"/>
              <a:t>i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   b</a:t>
            </a:r>
            <a:r>
              <a:rPr lang="en-US" altLang="zh-CN" dirty="0"/>
              <a:t>. $s0 = </a:t>
            </a:r>
            <a:r>
              <a:rPr lang="en-US" altLang="zh-CN" dirty="0" smtClean="0"/>
              <a:t>512                  //f0</a:t>
            </a:r>
            <a:r>
              <a:rPr lang="en-US" altLang="zh-CN" dirty="0"/>
              <a:t>=&amp;</a:t>
            </a:r>
            <a:r>
              <a:rPr lang="en-US" altLang="zh-CN" dirty="0" smtClean="0"/>
              <a:t>A[0]+&amp;A[0]</a:t>
            </a:r>
            <a:endParaRPr lang="zh-CN" altLang="en-US" dirty="0"/>
          </a:p>
          <a:p>
            <a:pPr marL="0" indent="0">
              <a:buNone/>
            </a:pPr>
            <a:endParaRPr lang="zh-CN" altLang="en-US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787711"/>
              </p:ext>
            </p:extLst>
          </p:nvPr>
        </p:nvGraphicFramePr>
        <p:xfrm>
          <a:off x="1403648" y="2420888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Address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Value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0x00000100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0x00000064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0x00000104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000000c8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0x00000108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0000012c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19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r>
              <a:rPr lang="en-US" altLang="zh-CN" b="1" dirty="0" smtClean="0"/>
              <a:t>2.6.6</a:t>
            </a:r>
            <a:r>
              <a:rPr lang="en-US" altLang="zh-CN" dirty="0" smtClean="0"/>
              <a:t>  For each MIPS instruction, show the value of the </a:t>
            </a:r>
            <a:r>
              <a:rPr lang="en-US" altLang="zh-CN" dirty="0" err="1" smtClean="0"/>
              <a:t>opcode</a:t>
            </a:r>
            <a:r>
              <a:rPr lang="en-US" altLang="zh-CN" dirty="0" smtClean="0"/>
              <a:t>(OP), source register(RS), and target register(RT) fields. For the I-type instructions, show the value of the immediate field, and for the R-type instructions, show the value of the </a:t>
            </a:r>
            <a:r>
              <a:rPr lang="en-US" altLang="zh-CN" dirty="0" err="1" smtClean="0"/>
              <a:t>desination</a:t>
            </a:r>
            <a:r>
              <a:rPr lang="en-US" altLang="zh-CN" dirty="0" smtClean="0"/>
              <a:t> register(RD) field.</a:t>
            </a:r>
          </a:p>
          <a:p>
            <a:r>
              <a:rPr lang="en-US" altLang="zh-CN" dirty="0" smtClean="0"/>
              <a:t>Solution:</a:t>
            </a:r>
          </a:p>
          <a:p>
            <a:endParaRPr lang="en-US" altLang="zh-CN" dirty="0" smtClean="0"/>
          </a:p>
        </p:txBody>
      </p:sp>
      <p:graphicFrame>
        <p:nvGraphicFramePr>
          <p:cNvPr id="4" name="内容占位符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2277893"/>
              </p:ext>
            </p:extLst>
          </p:nvPr>
        </p:nvGraphicFramePr>
        <p:xfrm>
          <a:off x="1115616" y="2996952"/>
          <a:ext cx="649570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944880"/>
                <a:gridCol w="955993"/>
                <a:gridCol w="500380"/>
                <a:gridCol w="500380"/>
                <a:gridCol w="500380"/>
                <a:gridCol w="9334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Type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0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opcode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0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0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0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0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immed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 $s0,$s0, $s1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R-type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 $s0, $s0, $s3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R-type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 $s0, $s0, $s1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R-type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545520"/>
              </p:ext>
            </p:extLst>
          </p:nvPr>
        </p:nvGraphicFramePr>
        <p:xfrm>
          <a:off x="1144547" y="4516328"/>
          <a:ext cx="645178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1309"/>
                <a:gridCol w="936104"/>
                <a:gridCol w="936104"/>
                <a:gridCol w="504056"/>
                <a:gridCol w="504056"/>
                <a:gridCol w="504056"/>
                <a:gridCol w="936104"/>
              </a:tblGrid>
              <a:tr h="370840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en-US" altLang="zh-CN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endParaRPr kumimoji="0" lang="zh-CN" altLang="en-US" sz="1800" b="0" i="0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Type</a:t>
                      </a:r>
                      <a:endParaRPr kumimoji="0" lang="zh-CN" altLang="en-US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opcode</a:t>
                      </a:r>
                      <a:endParaRPr kumimoji="0" lang="zh-CN" altLang="en-US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rs</a:t>
                      </a:r>
                      <a:endParaRPr kumimoji="0" lang="zh-CN" altLang="en-US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rt</a:t>
                      </a:r>
                      <a:endParaRPr kumimoji="0" lang="zh-CN" altLang="en-US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endParaRPr kumimoji="0" lang="zh-CN" altLang="en-US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immed</a:t>
                      </a:r>
                      <a:endParaRPr kumimoji="0" lang="zh-CN" altLang="en-US" sz="1800" b="0" i="0" u="none" strike="noStrike" kern="1200" baseline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addi</a:t>
                      </a:r>
                      <a:r>
                        <a:rPr kumimoji="0"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$t0, $s6, 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I-type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 $t1, $s6, $0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R-type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sw</a:t>
                      </a:r>
                      <a:r>
                        <a:rPr kumimoji="0"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$t1, 0($t0)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I-type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lw</a:t>
                      </a:r>
                      <a:r>
                        <a:rPr kumimoji="0"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$t0, 0($t0)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I-type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35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 $s0, $t1, $t0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R-type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19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n-US" altLang="zh-CN" dirty="0" smtClean="0"/>
              <a:t>Exercise 2.14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/>
          <a:lstStyle/>
          <a:p>
            <a:r>
              <a:rPr lang="en-US" altLang="zh-CN" dirty="0" smtClean="0"/>
              <a:t>The following figure shows the placement of a bit field in register $t0.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    In the following problems, you will be asked to write MIPS instructions to extract the bits “Field” from register $t0 and place them into register $t1 at the location indicated in the following table.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grpSp>
        <p:nvGrpSpPr>
          <p:cNvPr id="17" name="组合 16"/>
          <p:cNvGrpSpPr/>
          <p:nvPr/>
        </p:nvGrpSpPr>
        <p:grpSpPr>
          <a:xfrm>
            <a:off x="1187624" y="1700808"/>
            <a:ext cx="6336704" cy="1170712"/>
            <a:chOff x="1043608" y="1772816"/>
            <a:chExt cx="6336704" cy="1170712"/>
          </a:xfrm>
        </p:grpSpPr>
        <p:sp>
          <p:nvSpPr>
            <p:cNvPr id="4" name="矩形 3"/>
            <p:cNvSpPr/>
            <p:nvPr/>
          </p:nvSpPr>
          <p:spPr>
            <a:xfrm>
              <a:off x="1187624" y="2142148"/>
              <a:ext cx="1944216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3131840" y="2142148"/>
              <a:ext cx="1944216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Field</a:t>
              </a:r>
              <a:endParaRPr lang="zh-CN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5076056" y="2142148"/>
              <a:ext cx="1944216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43608" y="178210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31</a:t>
              </a:r>
              <a:endParaRPr lang="zh-CN" alt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771800" y="1772816"/>
              <a:ext cx="792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err="1" smtClean="0"/>
                <a:t>i</a:t>
              </a:r>
              <a:r>
                <a:rPr lang="en-US" altLang="zh-CN" dirty="0" smtClean="0"/>
                <a:t>, i-1</a:t>
              </a:r>
              <a:endParaRPr lang="zh-CN" alt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824028" y="1782108"/>
              <a:ext cx="6840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j,j-1</a:t>
              </a:r>
              <a:endParaRPr lang="zh-CN" alt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04248" y="178210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err="1"/>
                <a:t>0</a:t>
              </a:r>
              <a:endParaRPr lang="zh-CN" alt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583668" y="2574196"/>
              <a:ext cx="13321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32 - </a:t>
              </a:r>
              <a:r>
                <a:rPr lang="en-US" altLang="zh-CN" dirty="0" err="1" smtClean="0"/>
                <a:t>i</a:t>
              </a:r>
              <a:r>
                <a:rPr lang="en-US" altLang="zh-CN" dirty="0" smtClean="0"/>
                <a:t>  bits</a:t>
              </a:r>
              <a:endParaRPr lang="zh-CN" alt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599891" y="2574196"/>
              <a:ext cx="13815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err="1"/>
                <a:t>i</a:t>
              </a:r>
              <a:r>
                <a:rPr lang="en-US" altLang="zh-CN" dirty="0" smtClean="0"/>
                <a:t> – j  bits</a:t>
              </a:r>
              <a:endParaRPr lang="zh-CN" alt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616116" y="2574196"/>
              <a:ext cx="11161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 j  bits</a:t>
              </a:r>
              <a:endParaRPr lang="zh-CN" altLang="en-US" dirty="0"/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1979712" y="4581128"/>
            <a:ext cx="4608512" cy="801380"/>
            <a:chOff x="2843808" y="4922584"/>
            <a:chExt cx="4608512" cy="801380"/>
          </a:xfrm>
        </p:grpSpPr>
        <p:sp>
          <p:nvSpPr>
            <p:cNvPr id="19" name="矩形 18"/>
            <p:cNvSpPr/>
            <p:nvPr/>
          </p:nvSpPr>
          <p:spPr>
            <a:xfrm>
              <a:off x="5124154" y="5291916"/>
              <a:ext cx="1944216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0 0 0 … 0 0 0</a:t>
              </a:r>
              <a:endParaRPr lang="zh-CN" altLang="en-US" dirty="0"/>
            </a:p>
          </p:txBody>
        </p:sp>
        <p:sp>
          <p:nvSpPr>
            <p:cNvPr id="20" name="矩形 19"/>
            <p:cNvSpPr/>
            <p:nvPr/>
          </p:nvSpPr>
          <p:spPr>
            <a:xfrm>
              <a:off x="3167844" y="5291916"/>
              <a:ext cx="1944216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Field</a:t>
              </a:r>
              <a:endParaRPr lang="zh-CN" alt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843808" y="4931876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31</a:t>
              </a:r>
              <a:endParaRPr lang="zh-CN" altLang="en-US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563888" y="4922584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31 – (</a:t>
              </a:r>
              <a:r>
                <a:rPr lang="en-US" altLang="zh-CN" dirty="0" err="1" smtClean="0"/>
                <a:t>i</a:t>
              </a:r>
              <a:r>
                <a:rPr lang="en-US" altLang="zh-CN" dirty="0" smtClean="0"/>
                <a:t> - j)</a:t>
              </a:r>
              <a:endParaRPr lang="zh-CN" alt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876256" y="4931876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0</a:t>
              </a:r>
              <a:endParaRPr lang="zh-CN" altLang="en-US" dirty="0"/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1331640" y="5589240"/>
            <a:ext cx="6336704" cy="801380"/>
            <a:chOff x="1138233" y="5642664"/>
            <a:chExt cx="6336704" cy="801380"/>
          </a:xfrm>
        </p:grpSpPr>
        <p:sp>
          <p:nvSpPr>
            <p:cNvPr id="31" name="矩形 30"/>
            <p:cNvSpPr/>
            <p:nvPr/>
          </p:nvSpPr>
          <p:spPr>
            <a:xfrm>
              <a:off x="1282249" y="6011996"/>
              <a:ext cx="1944216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1</a:t>
              </a:r>
              <a:r>
                <a:rPr lang="en-US" altLang="zh-CN" dirty="0" smtClean="0"/>
                <a:t> 1 1 … 1 1 1</a:t>
              </a:r>
              <a:endParaRPr lang="zh-CN" altLang="en-US" dirty="0"/>
            </a:p>
          </p:txBody>
        </p:sp>
        <p:sp>
          <p:nvSpPr>
            <p:cNvPr id="32" name="矩形 31"/>
            <p:cNvSpPr/>
            <p:nvPr/>
          </p:nvSpPr>
          <p:spPr>
            <a:xfrm>
              <a:off x="3226465" y="6011996"/>
              <a:ext cx="1944216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Field</a:t>
              </a:r>
              <a:endParaRPr lang="zh-CN" altLang="en-US" dirty="0"/>
            </a:p>
          </p:txBody>
        </p:sp>
        <p:sp>
          <p:nvSpPr>
            <p:cNvPr id="33" name="矩形 32"/>
            <p:cNvSpPr/>
            <p:nvPr/>
          </p:nvSpPr>
          <p:spPr>
            <a:xfrm>
              <a:off x="5170681" y="6011996"/>
              <a:ext cx="1944216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1 1 1 </a:t>
              </a:r>
              <a:r>
                <a:rPr lang="en-US" altLang="zh-CN" dirty="0"/>
                <a:t>… </a:t>
              </a:r>
              <a:r>
                <a:rPr lang="en-US" altLang="zh-CN" dirty="0" smtClean="0"/>
                <a:t>1 1 1</a:t>
              </a:r>
              <a:endParaRPr lang="zh-CN" altLang="en-US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138233" y="5651956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31</a:t>
              </a:r>
              <a:endParaRPr lang="zh-CN" alt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362369" y="5642664"/>
              <a:ext cx="16335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14 + </a:t>
              </a:r>
              <a:r>
                <a:rPr lang="en-US" altLang="zh-CN" dirty="0" err="1" smtClean="0"/>
                <a:t>i</a:t>
              </a:r>
              <a:r>
                <a:rPr lang="en-US" altLang="zh-CN" dirty="0" smtClean="0"/>
                <a:t> – j  bits</a:t>
              </a:r>
              <a:endParaRPr lang="zh-CN" alt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932040" y="5651956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14</a:t>
              </a:r>
              <a:endParaRPr lang="zh-CN" alt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898873" y="5651956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err="1"/>
                <a:t>0</a:t>
              </a:r>
              <a:endParaRPr lang="zh-CN" altLang="en-US" dirty="0"/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835696" y="495046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</a:t>
            </a:r>
            <a:endParaRPr lang="zh-CN" alt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039131" y="5989930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9773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n-US" altLang="zh-CN" dirty="0" smtClean="0"/>
              <a:t>Exercise 2.4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67544" y="908720"/>
            <a:ext cx="7467600" cy="5593832"/>
          </a:xfrm>
        </p:spPr>
        <p:txBody>
          <a:bodyPr/>
          <a:lstStyle/>
          <a:p>
            <a:r>
              <a:rPr lang="en-US" altLang="zh-CN" dirty="0" smtClean="0"/>
              <a:t>The following problems deal with translating from C to MIPS. Assume that the variables f, g, h,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, and j are assigned to registers $s0, $s1, $s2, $s3, and $s4, respectively. Assume that the base address of the arrays A and B are in registers $s6 and $s7, respectively.</a:t>
            </a:r>
          </a:p>
          <a:p>
            <a:pPr marL="0" indent="0">
              <a:buNone/>
            </a:pPr>
            <a:r>
              <a:rPr lang="en-US" altLang="zh-CN" dirty="0" smtClean="0"/>
              <a:t>   a. f = -g - A[4];</a:t>
            </a:r>
          </a:p>
          <a:p>
            <a:pPr marL="0" indent="0">
              <a:buNone/>
            </a:pPr>
            <a:r>
              <a:rPr lang="en-US" altLang="zh-CN" dirty="0" smtClean="0"/>
              <a:t>   b. B[8] = A[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 - j]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9113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r>
              <a:rPr lang="en-US" altLang="zh-CN" b="1" dirty="0" smtClean="0"/>
              <a:t>2.14.1</a:t>
            </a:r>
            <a:r>
              <a:rPr lang="en-US" altLang="zh-CN" dirty="0" smtClean="0"/>
              <a:t>  Find the shortest sequence of MIPS instructions that extracts a field from $t0 for the constant values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 = 22 and j = 5 and places the field into  $t1 in the format shown in the data table.</a:t>
            </a:r>
          </a:p>
          <a:p>
            <a:r>
              <a:rPr lang="en-US" altLang="zh-CN" dirty="0" smtClean="0"/>
              <a:t>Solution:</a:t>
            </a:r>
          </a:p>
          <a:p>
            <a:pPr marL="0" indent="0">
              <a:buNone/>
            </a:pPr>
            <a:r>
              <a:rPr lang="en-US" altLang="zh-CN" dirty="0" smtClean="0"/>
              <a:t>   a</a:t>
            </a:r>
            <a:r>
              <a:rPr lang="en-US" altLang="zh-CN" dirty="0"/>
              <a:t>. </a:t>
            </a:r>
            <a:r>
              <a:rPr lang="en-US" altLang="zh-CN" dirty="0" err="1"/>
              <a:t>lui</a:t>
            </a:r>
            <a:r>
              <a:rPr lang="en-US" altLang="zh-CN" dirty="0"/>
              <a:t> $t1, </a:t>
            </a:r>
            <a:r>
              <a:rPr lang="en-US" altLang="zh-CN" dirty="0" smtClean="0"/>
              <a:t>0x003f   //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ori</a:t>
            </a:r>
            <a:r>
              <a:rPr lang="en-US" altLang="zh-CN" dirty="0" smtClean="0"/>
              <a:t> </a:t>
            </a:r>
            <a:r>
              <a:rPr lang="en-US" altLang="zh-CN" dirty="0"/>
              <a:t>$</a:t>
            </a:r>
            <a:r>
              <a:rPr lang="en-US" altLang="zh-CN" dirty="0" smtClean="0"/>
              <a:t>t1, </a:t>
            </a:r>
            <a:r>
              <a:rPr lang="en-US" altLang="zh-CN" dirty="0"/>
              <a:t>$</a:t>
            </a:r>
            <a:r>
              <a:rPr lang="en-US" altLang="zh-CN" dirty="0" smtClean="0"/>
              <a:t>t1, </a:t>
            </a:r>
            <a:r>
              <a:rPr lang="en-US" altLang="zh-CN" dirty="0"/>
              <a:t>0xffe0</a:t>
            </a:r>
          </a:p>
          <a:p>
            <a:pPr marL="0" indent="0">
              <a:buNone/>
            </a:pPr>
            <a:r>
              <a:rPr lang="en-US" altLang="zh-CN" dirty="0" smtClean="0"/>
              <a:t>       and </a:t>
            </a:r>
            <a:r>
              <a:rPr lang="en-US" altLang="zh-CN" dirty="0"/>
              <a:t>$t1, $t0, $t1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srl</a:t>
            </a:r>
            <a:r>
              <a:rPr lang="en-US" altLang="zh-CN" dirty="0" smtClean="0"/>
              <a:t> </a:t>
            </a:r>
            <a:r>
              <a:rPr lang="en-US" altLang="zh-CN" dirty="0"/>
              <a:t>$t1, $t1, 5</a:t>
            </a:r>
          </a:p>
          <a:p>
            <a:pPr marL="0" indent="0">
              <a:buNone/>
            </a:pPr>
            <a:r>
              <a:rPr lang="en-US" altLang="zh-CN" dirty="0" smtClean="0"/>
              <a:t>   b</a:t>
            </a:r>
            <a:r>
              <a:rPr lang="en-US" altLang="zh-CN" dirty="0"/>
              <a:t>. </a:t>
            </a:r>
            <a:r>
              <a:rPr lang="en-US" altLang="zh-CN" dirty="0" err="1"/>
              <a:t>lui</a:t>
            </a:r>
            <a:r>
              <a:rPr lang="en-US" altLang="zh-CN" dirty="0"/>
              <a:t> $t1, </a:t>
            </a:r>
            <a:r>
              <a:rPr lang="en-US" altLang="zh-CN" dirty="0" smtClean="0"/>
              <a:t>0x003f                (reverse the pattern)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ori</a:t>
            </a:r>
            <a:r>
              <a:rPr lang="en-US" altLang="zh-CN" dirty="0" smtClean="0"/>
              <a:t> </a:t>
            </a:r>
            <a:r>
              <a:rPr lang="en-US" altLang="zh-CN" dirty="0"/>
              <a:t>$t1, $</a:t>
            </a:r>
            <a:r>
              <a:rPr lang="en-US" altLang="zh-CN" dirty="0" smtClean="0"/>
              <a:t>t1, </a:t>
            </a:r>
            <a:r>
              <a:rPr lang="en-US" altLang="zh-CN" dirty="0"/>
              <a:t>0xffe0</a:t>
            </a:r>
          </a:p>
          <a:p>
            <a:pPr marL="0" indent="0">
              <a:buNone/>
            </a:pPr>
            <a:r>
              <a:rPr lang="en-US" altLang="zh-CN" dirty="0" smtClean="0"/>
              <a:t>       or </a:t>
            </a:r>
            <a:r>
              <a:rPr lang="en-US" altLang="zh-CN" dirty="0"/>
              <a:t>$t1, $t0, $t1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sll</a:t>
            </a:r>
            <a:r>
              <a:rPr lang="en-US" altLang="zh-CN" dirty="0" smtClean="0"/>
              <a:t> </a:t>
            </a:r>
            <a:r>
              <a:rPr lang="en-US" altLang="zh-CN" dirty="0"/>
              <a:t>$t1, $t1, 9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902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r>
              <a:rPr lang="en-US" altLang="zh-CN" b="1" dirty="0" smtClean="0"/>
              <a:t>2.14.2</a:t>
            </a:r>
            <a:r>
              <a:rPr lang="en-US" altLang="zh-CN" dirty="0" smtClean="0"/>
              <a:t>  Find the shortest sequence of MIPS instructions that extracts a field from $t0 for the constant values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 = 4 and j = 0 and places the field into $t1 in the format shown in the data table.</a:t>
            </a:r>
          </a:p>
          <a:p>
            <a:r>
              <a:rPr lang="en-US" altLang="zh-CN" dirty="0" smtClean="0"/>
              <a:t>Solution:</a:t>
            </a:r>
          </a:p>
          <a:p>
            <a:pPr marL="0" indent="0">
              <a:buNone/>
            </a:pPr>
            <a:r>
              <a:rPr lang="en-US" altLang="zh-CN" dirty="0" smtClean="0"/>
              <a:t>   a</a:t>
            </a:r>
            <a:r>
              <a:rPr lang="en-US" altLang="zh-CN" dirty="0"/>
              <a:t>. add $t1, $t0, $0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sll</a:t>
            </a:r>
            <a:r>
              <a:rPr lang="en-US" altLang="zh-CN" dirty="0" smtClean="0"/>
              <a:t> </a:t>
            </a:r>
            <a:r>
              <a:rPr lang="en-US" altLang="zh-CN" dirty="0"/>
              <a:t>$t1, $t1, 28</a:t>
            </a:r>
          </a:p>
          <a:p>
            <a:pPr marL="0" indent="0">
              <a:buNone/>
            </a:pPr>
            <a:r>
              <a:rPr lang="en-US" altLang="zh-CN" dirty="0" smtClean="0"/>
              <a:t>   b</a:t>
            </a:r>
            <a:r>
              <a:rPr lang="en-US" altLang="zh-CN" dirty="0"/>
              <a:t>. </a:t>
            </a:r>
            <a:r>
              <a:rPr lang="en-US" altLang="zh-CN" dirty="0" err="1"/>
              <a:t>andi</a:t>
            </a:r>
            <a:r>
              <a:rPr lang="en-US" altLang="zh-CN" dirty="0"/>
              <a:t> $t0, $t0, 0x000f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sll</a:t>
            </a:r>
            <a:r>
              <a:rPr lang="en-US" altLang="zh-CN" dirty="0" smtClean="0"/>
              <a:t> </a:t>
            </a:r>
            <a:r>
              <a:rPr lang="en-US" altLang="zh-CN" dirty="0"/>
              <a:t>$t0, $t0, 14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ori</a:t>
            </a:r>
            <a:r>
              <a:rPr lang="en-US" altLang="zh-CN" dirty="0" smtClean="0"/>
              <a:t> </a:t>
            </a:r>
            <a:r>
              <a:rPr lang="en-US" altLang="zh-CN" dirty="0"/>
              <a:t>$t1, $t1, 0x3fff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sll</a:t>
            </a:r>
            <a:r>
              <a:rPr lang="en-US" altLang="zh-CN" dirty="0" smtClean="0"/>
              <a:t> </a:t>
            </a:r>
            <a:r>
              <a:rPr lang="en-US" altLang="zh-CN" dirty="0"/>
              <a:t>$t1, $t1, 18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ori</a:t>
            </a:r>
            <a:r>
              <a:rPr lang="en-US" altLang="zh-CN" dirty="0" smtClean="0"/>
              <a:t> </a:t>
            </a:r>
            <a:r>
              <a:rPr lang="en-US" altLang="zh-CN" dirty="0"/>
              <a:t>$t1, $t1, 0x3fff</a:t>
            </a:r>
          </a:p>
          <a:p>
            <a:pPr marL="0" indent="0">
              <a:buNone/>
            </a:pPr>
            <a:r>
              <a:rPr lang="en-US" altLang="zh-CN" dirty="0" smtClean="0"/>
              <a:t>       or </a:t>
            </a:r>
            <a:r>
              <a:rPr lang="en-US" altLang="zh-CN" dirty="0"/>
              <a:t>$t1, $t1, $t0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902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lnSpcReduction="10000"/>
          </a:bodyPr>
          <a:lstStyle/>
          <a:p>
            <a:r>
              <a:rPr lang="en-US" altLang="zh-CN" b="1" dirty="0" smtClean="0"/>
              <a:t>2.14.3</a:t>
            </a:r>
            <a:r>
              <a:rPr lang="en-US" altLang="zh-CN" dirty="0" smtClean="0"/>
              <a:t>  Find the shortest sequence of MIPS instructions that extracts a field from $t0 for the constant values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 = 31 and j = 28 and places the field into $t1 in the format shown in the data table.</a:t>
            </a:r>
          </a:p>
          <a:p>
            <a:r>
              <a:rPr lang="en-US" altLang="zh-CN" dirty="0" smtClean="0"/>
              <a:t>Solution:</a:t>
            </a:r>
          </a:p>
          <a:p>
            <a:pPr marL="0" indent="0">
              <a:buNone/>
            </a:pPr>
            <a:r>
              <a:rPr lang="en-US" altLang="zh-CN" dirty="0" smtClean="0"/>
              <a:t>   a</a:t>
            </a:r>
            <a:r>
              <a:rPr lang="en-US" altLang="zh-CN" dirty="0"/>
              <a:t>. </a:t>
            </a:r>
            <a:r>
              <a:rPr lang="en-US" altLang="zh-CN" dirty="0" err="1"/>
              <a:t>srl</a:t>
            </a:r>
            <a:r>
              <a:rPr lang="en-US" altLang="zh-CN" dirty="0"/>
              <a:t> $t1, $t0, 28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sll</a:t>
            </a:r>
            <a:r>
              <a:rPr lang="en-US" altLang="zh-CN" dirty="0" smtClean="0"/>
              <a:t> </a:t>
            </a:r>
            <a:r>
              <a:rPr lang="en-US" altLang="zh-CN" dirty="0"/>
              <a:t>$t1, $t1, 29</a:t>
            </a:r>
          </a:p>
          <a:p>
            <a:pPr marL="0" indent="0">
              <a:buNone/>
            </a:pPr>
            <a:r>
              <a:rPr lang="en-US" altLang="zh-CN" dirty="0" smtClean="0"/>
              <a:t>   b</a:t>
            </a:r>
            <a:r>
              <a:rPr lang="en-US" altLang="zh-CN" dirty="0"/>
              <a:t>. </a:t>
            </a:r>
            <a:r>
              <a:rPr lang="en-US" altLang="zh-CN" dirty="0" err="1"/>
              <a:t>srl</a:t>
            </a:r>
            <a:r>
              <a:rPr lang="en-US" altLang="zh-CN" dirty="0"/>
              <a:t> $t0, $t0, 28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andi</a:t>
            </a:r>
            <a:r>
              <a:rPr lang="en-US" altLang="zh-CN" dirty="0" smtClean="0"/>
              <a:t> </a:t>
            </a:r>
            <a:r>
              <a:rPr lang="en-US" altLang="zh-CN" dirty="0"/>
              <a:t>$t0, $t0, 0x0007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sll</a:t>
            </a:r>
            <a:r>
              <a:rPr lang="en-US" altLang="zh-CN" dirty="0" smtClean="0"/>
              <a:t> </a:t>
            </a:r>
            <a:r>
              <a:rPr lang="en-US" altLang="zh-CN" dirty="0"/>
              <a:t>$t0, $t0, 14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ori</a:t>
            </a:r>
            <a:r>
              <a:rPr lang="en-US" altLang="zh-CN" dirty="0" smtClean="0"/>
              <a:t> </a:t>
            </a:r>
            <a:r>
              <a:rPr lang="en-US" altLang="zh-CN" dirty="0"/>
              <a:t>$t1, $t1, 0x7fff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sll</a:t>
            </a:r>
            <a:r>
              <a:rPr lang="en-US" altLang="zh-CN" dirty="0" smtClean="0"/>
              <a:t> </a:t>
            </a:r>
            <a:r>
              <a:rPr lang="en-US" altLang="zh-CN" dirty="0"/>
              <a:t>$t1, $t1, 17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ori</a:t>
            </a:r>
            <a:r>
              <a:rPr lang="en-US" altLang="zh-CN" dirty="0" smtClean="0"/>
              <a:t> </a:t>
            </a:r>
            <a:r>
              <a:rPr lang="en-US" altLang="zh-CN" dirty="0"/>
              <a:t>$t1, $t1, 0x3fff</a:t>
            </a:r>
          </a:p>
          <a:p>
            <a:pPr marL="0" indent="0">
              <a:buNone/>
            </a:pPr>
            <a:r>
              <a:rPr lang="en-US" altLang="zh-CN" dirty="0" smtClean="0"/>
              <a:t>       or </a:t>
            </a:r>
            <a:r>
              <a:rPr lang="en-US" altLang="zh-CN" dirty="0"/>
              <a:t>$t1, $t1, $t0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902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2376264"/>
          </a:xfrm>
        </p:spPr>
        <p:txBody>
          <a:bodyPr/>
          <a:lstStyle/>
          <a:p>
            <a:r>
              <a:rPr lang="en-US" altLang="zh-CN" dirty="0" smtClean="0"/>
              <a:t>In the following problems, you will be asked to write MIPS instructions to extract the bits “Field” from register $t0 shown in the figure and place them into register $t1 at the location indicated in the following table. The bits shown as “XXX” are to remain unchanged.</a:t>
            </a:r>
          </a:p>
          <a:p>
            <a:endParaRPr lang="zh-CN" altLang="en-US" dirty="0"/>
          </a:p>
        </p:txBody>
      </p:sp>
      <p:grpSp>
        <p:nvGrpSpPr>
          <p:cNvPr id="4" name="组合 3"/>
          <p:cNvGrpSpPr/>
          <p:nvPr/>
        </p:nvGrpSpPr>
        <p:grpSpPr>
          <a:xfrm>
            <a:off x="1943708" y="2708920"/>
            <a:ext cx="4608512" cy="801380"/>
            <a:chOff x="2843808" y="4922584"/>
            <a:chExt cx="4608512" cy="801380"/>
          </a:xfrm>
        </p:grpSpPr>
        <p:sp>
          <p:nvSpPr>
            <p:cNvPr id="5" name="矩形 4"/>
            <p:cNvSpPr/>
            <p:nvPr/>
          </p:nvSpPr>
          <p:spPr>
            <a:xfrm>
              <a:off x="5124154" y="5291916"/>
              <a:ext cx="1944216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X </a:t>
              </a:r>
              <a:r>
                <a:rPr lang="en-US" altLang="zh-CN" dirty="0" err="1" smtClean="0"/>
                <a:t>X</a:t>
              </a:r>
              <a:r>
                <a:rPr lang="en-US" altLang="zh-CN" dirty="0" smtClean="0"/>
                <a:t> </a:t>
              </a:r>
              <a:r>
                <a:rPr lang="en-US" altLang="zh-CN" dirty="0" err="1" smtClean="0"/>
                <a:t>X</a:t>
              </a:r>
              <a:r>
                <a:rPr lang="en-US" altLang="zh-CN" dirty="0" smtClean="0"/>
                <a:t> … </a:t>
              </a:r>
              <a:r>
                <a:rPr lang="en-US" altLang="zh-CN" dirty="0"/>
                <a:t>X</a:t>
              </a:r>
              <a:r>
                <a:rPr lang="en-US" altLang="zh-CN" dirty="0" smtClean="0"/>
                <a:t> </a:t>
              </a:r>
              <a:r>
                <a:rPr lang="en-US" altLang="zh-CN" dirty="0" err="1"/>
                <a:t>X</a:t>
              </a:r>
              <a:r>
                <a:rPr lang="en-US" altLang="zh-CN" dirty="0" smtClean="0"/>
                <a:t> </a:t>
              </a:r>
              <a:r>
                <a:rPr lang="en-US" altLang="zh-CN" dirty="0" err="1" smtClean="0"/>
                <a:t>X</a:t>
              </a:r>
              <a:endParaRPr lang="zh-CN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3167844" y="5291916"/>
              <a:ext cx="1944216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Field</a:t>
              </a:r>
              <a:endParaRPr lang="zh-CN" alt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843808" y="4931876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31</a:t>
              </a:r>
              <a:endParaRPr lang="zh-CN" alt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63888" y="4922584"/>
              <a:ext cx="13681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31 – (</a:t>
              </a:r>
              <a:r>
                <a:rPr lang="en-US" altLang="zh-CN" dirty="0" err="1" smtClean="0"/>
                <a:t>i</a:t>
              </a:r>
              <a:r>
                <a:rPr lang="en-US" altLang="zh-CN" dirty="0" smtClean="0"/>
                <a:t> - j)</a:t>
              </a:r>
              <a:endParaRPr lang="zh-CN" alt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876256" y="4931876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0</a:t>
              </a:r>
              <a:endParaRPr lang="zh-CN" alt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763688" y="313167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</a:t>
            </a:r>
            <a:endParaRPr lang="zh-CN" altLang="en-US" dirty="0"/>
          </a:p>
        </p:txBody>
      </p:sp>
      <p:grpSp>
        <p:nvGrpSpPr>
          <p:cNvPr id="11" name="组合 10"/>
          <p:cNvGrpSpPr/>
          <p:nvPr/>
        </p:nvGrpSpPr>
        <p:grpSpPr>
          <a:xfrm>
            <a:off x="1331640" y="3861048"/>
            <a:ext cx="6336704" cy="801380"/>
            <a:chOff x="1138233" y="5642664"/>
            <a:chExt cx="6336704" cy="801380"/>
          </a:xfrm>
        </p:grpSpPr>
        <p:sp>
          <p:nvSpPr>
            <p:cNvPr id="12" name="矩形 11"/>
            <p:cNvSpPr/>
            <p:nvPr/>
          </p:nvSpPr>
          <p:spPr>
            <a:xfrm>
              <a:off x="1282249" y="6011996"/>
              <a:ext cx="1944216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/>
                <a:t>X</a:t>
              </a:r>
              <a:r>
                <a:rPr lang="en-US" altLang="zh-CN" dirty="0" smtClean="0"/>
                <a:t> </a:t>
              </a:r>
              <a:r>
                <a:rPr lang="en-US" altLang="zh-CN" dirty="0" err="1"/>
                <a:t>X</a:t>
              </a:r>
              <a:r>
                <a:rPr lang="en-US" altLang="zh-CN" dirty="0" smtClean="0"/>
                <a:t> </a:t>
              </a:r>
              <a:r>
                <a:rPr lang="en-US" altLang="zh-CN" dirty="0" err="1" smtClean="0"/>
                <a:t>X</a:t>
              </a:r>
              <a:r>
                <a:rPr lang="en-US" altLang="zh-CN" dirty="0" smtClean="0"/>
                <a:t> … </a:t>
              </a:r>
              <a:r>
                <a:rPr lang="en-US" altLang="zh-CN" dirty="0"/>
                <a:t>X</a:t>
              </a:r>
              <a:r>
                <a:rPr lang="en-US" altLang="zh-CN" dirty="0" smtClean="0"/>
                <a:t> </a:t>
              </a:r>
              <a:r>
                <a:rPr lang="en-US" altLang="zh-CN" dirty="0" err="1"/>
                <a:t>X</a:t>
              </a:r>
              <a:r>
                <a:rPr lang="en-US" altLang="zh-CN" dirty="0" smtClean="0"/>
                <a:t> </a:t>
              </a:r>
              <a:r>
                <a:rPr lang="en-US" altLang="zh-CN" dirty="0" err="1" smtClean="0"/>
                <a:t>X</a:t>
              </a:r>
              <a:endParaRPr lang="zh-CN" altLang="en-US" dirty="0"/>
            </a:p>
          </p:txBody>
        </p:sp>
        <p:sp>
          <p:nvSpPr>
            <p:cNvPr id="13" name="矩形 12"/>
            <p:cNvSpPr/>
            <p:nvPr/>
          </p:nvSpPr>
          <p:spPr>
            <a:xfrm>
              <a:off x="3226465" y="6011996"/>
              <a:ext cx="1944216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Field</a:t>
              </a:r>
              <a:endParaRPr lang="zh-CN" altLang="en-US" dirty="0"/>
            </a:p>
          </p:txBody>
        </p:sp>
        <p:sp>
          <p:nvSpPr>
            <p:cNvPr id="14" name="矩形 13"/>
            <p:cNvSpPr/>
            <p:nvPr/>
          </p:nvSpPr>
          <p:spPr>
            <a:xfrm>
              <a:off x="5170681" y="6011996"/>
              <a:ext cx="1944216" cy="43204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 smtClean="0"/>
                <a:t>X </a:t>
              </a:r>
              <a:r>
                <a:rPr lang="en-US" altLang="zh-CN" dirty="0" err="1" smtClean="0"/>
                <a:t>X</a:t>
              </a:r>
              <a:r>
                <a:rPr lang="en-US" altLang="zh-CN" dirty="0" smtClean="0"/>
                <a:t> X </a:t>
              </a:r>
              <a:r>
                <a:rPr lang="en-US" altLang="zh-CN" dirty="0"/>
                <a:t>… </a:t>
              </a:r>
              <a:r>
                <a:rPr lang="en-US" altLang="zh-CN" dirty="0" smtClean="0"/>
                <a:t>X </a:t>
              </a:r>
              <a:r>
                <a:rPr lang="en-US" altLang="zh-CN" dirty="0" err="1" smtClean="0"/>
                <a:t>X</a:t>
              </a:r>
              <a:r>
                <a:rPr lang="en-US" altLang="zh-CN" dirty="0" smtClean="0"/>
                <a:t> X</a:t>
              </a:r>
              <a:endParaRPr lang="zh-CN" alt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138233" y="5651956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31</a:t>
              </a:r>
              <a:endParaRPr lang="zh-CN" alt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362369" y="5642664"/>
              <a:ext cx="16335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14 + </a:t>
              </a:r>
              <a:r>
                <a:rPr lang="en-US" altLang="zh-CN" dirty="0" err="1" smtClean="0"/>
                <a:t>i</a:t>
              </a:r>
              <a:r>
                <a:rPr lang="en-US" altLang="zh-CN" dirty="0" smtClean="0"/>
                <a:t> – j  bits</a:t>
              </a:r>
              <a:endParaRPr lang="zh-CN" alt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932040" y="5651956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14</a:t>
              </a:r>
              <a:endParaRPr lang="zh-CN" alt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898873" y="5651956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err="1"/>
                <a:t>0</a:t>
              </a:r>
              <a:endParaRPr lang="zh-CN" altLang="en-US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043608" y="426173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902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r>
              <a:rPr lang="en-US" altLang="zh-CN" b="1" dirty="0" smtClean="0"/>
              <a:t>2.14.4</a:t>
            </a:r>
            <a:r>
              <a:rPr lang="en-US" altLang="zh-CN" dirty="0" smtClean="0"/>
              <a:t> </a:t>
            </a:r>
            <a:r>
              <a:rPr lang="en-US" altLang="zh-CN" dirty="0"/>
              <a:t>Find the shortest sequence of MIPS instructions that extracts a field from $t0 for the constant values </a:t>
            </a:r>
            <a:r>
              <a:rPr lang="en-US" altLang="zh-CN" dirty="0" err="1"/>
              <a:t>i</a:t>
            </a:r>
            <a:r>
              <a:rPr lang="en-US" altLang="zh-CN" dirty="0"/>
              <a:t> = </a:t>
            </a:r>
            <a:r>
              <a:rPr lang="en-US" altLang="zh-CN" dirty="0" smtClean="0"/>
              <a:t>17 </a:t>
            </a:r>
            <a:r>
              <a:rPr lang="en-US" altLang="zh-CN" dirty="0"/>
              <a:t>and j </a:t>
            </a:r>
            <a:r>
              <a:rPr lang="en-US" altLang="zh-CN" dirty="0" smtClean="0"/>
              <a:t>= 11 </a:t>
            </a:r>
            <a:r>
              <a:rPr lang="en-US" altLang="zh-CN" dirty="0"/>
              <a:t>and places the field into $t1 in the format shown in the data table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Solution:</a:t>
            </a:r>
          </a:p>
          <a:p>
            <a:pPr marL="0" indent="0">
              <a:buNone/>
            </a:pPr>
            <a:r>
              <a:rPr lang="en-US" altLang="zh-CN" dirty="0" smtClean="0"/>
              <a:t>   a</a:t>
            </a:r>
            <a:r>
              <a:rPr lang="en-US" altLang="zh-CN" dirty="0"/>
              <a:t>. </a:t>
            </a:r>
            <a:r>
              <a:rPr lang="en-US" altLang="zh-CN" dirty="0" err="1"/>
              <a:t>srl</a:t>
            </a:r>
            <a:r>
              <a:rPr lang="en-US" altLang="zh-CN" dirty="0"/>
              <a:t> $t0, $t0, 11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sll</a:t>
            </a:r>
            <a:r>
              <a:rPr lang="en-US" altLang="zh-CN" dirty="0" smtClean="0"/>
              <a:t> </a:t>
            </a:r>
            <a:r>
              <a:rPr lang="en-US" altLang="zh-CN" dirty="0"/>
              <a:t>$t0, $t0, 26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ori</a:t>
            </a:r>
            <a:r>
              <a:rPr lang="en-US" altLang="zh-CN" dirty="0" smtClean="0"/>
              <a:t> </a:t>
            </a:r>
            <a:r>
              <a:rPr lang="en-US" altLang="zh-CN" dirty="0"/>
              <a:t>$t2, $0, 0x03ff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sll</a:t>
            </a:r>
            <a:r>
              <a:rPr lang="en-US" altLang="zh-CN" dirty="0" smtClean="0"/>
              <a:t> </a:t>
            </a:r>
            <a:r>
              <a:rPr lang="en-US" altLang="zh-CN" dirty="0"/>
              <a:t>$t2, $t2, 16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ori</a:t>
            </a:r>
            <a:r>
              <a:rPr lang="en-US" altLang="zh-CN" dirty="0" smtClean="0"/>
              <a:t> </a:t>
            </a:r>
            <a:r>
              <a:rPr lang="en-US" altLang="zh-CN" dirty="0"/>
              <a:t>$t2, $t2, 0xffff</a:t>
            </a:r>
          </a:p>
          <a:p>
            <a:pPr marL="0" indent="0">
              <a:buNone/>
            </a:pPr>
            <a:r>
              <a:rPr lang="en-US" altLang="zh-CN" dirty="0" smtClean="0"/>
              <a:t>       and </a:t>
            </a:r>
            <a:r>
              <a:rPr lang="en-US" altLang="zh-CN" dirty="0"/>
              <a:t>$t1, $t1, $t2</a:t>
            </a:r>
          </a:p>
          <a:p>
            <a:pPr marL="0" indent="0">
              <a:buNone/>
            </a:pPr>
            <a:r>
              <a:rPr lang="en-US" altLang="zh-CN" dirty="0" smtClean="0"/>
              <a:t>       or </a:t>
            </a:r>
            <a:r>
              <a:rPr lang="en-US" altLang="zh-CN" dirty="0"/>
              <a:t>$t1, $t1, $t0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902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r>
              <a:rPr lang="en-US" altLang="zh-CN" b="1" dirty="0" smtClean="0"/>
              <a:t>2.14.4</a:t>
            </a:r>
            <a:r>
              <a:rPr lang="en-US" altLang="zh-CN" dirty="0" smtClean="0"/>
              <a:t> </a:t>
            </a:r>
            <a:r>
              <a:rPr lang="en-US" altLang="zh-CN" dirty="0"/>
              <a:t>Find the shortest sequence of MIPS instructions that extracts a field from $t0 for the constant values </a:t>
            </a:r>
            <a:r>
              <a:rPr lang="en-US" altLang="zh-CN" dirty="0" err="1"/>
              <a:t>i</a:t>
            </a:r>
            <a:r>
              <a:rPr lang="en-US" altLang="zh-CN" dirty="0"/>
              <a:t> = </a:t>
            </a:r>
            <a:r>
              <a:rPr lang="en-US" altLang="zh-CN" dirty="0" smtClean="0"/>
              <a:t>17 </a:t>
            </a:r>
            <a:r>
              <a:rPr lang="en-US" altLang="zh-CN" dirty="0"/>
              <a:t>and j </a:t>
            </a:r>
            <a:r>
              <a:rPr lang="en-US" altLang="zh-CN" dirty="0" smtClean="0"/>
              <a:t>= 11 </a:t>
            </a:r>
            <a:r>
              <a:rPr lang="en-US" altLang="zh-CN" dirty="0"/>
              <a:t>and places the field into $t1 in the format shown in the data table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Solution:</a:t>
            </a:r>
          </a:p>
          <a:p>
            <a:pPr marL="0" indent="0">
              <a:buNone/>
            </a:pPr>
            <a:r>
              <a:rPr lang="en-US" altLang="zh-CN" dirty="0" smtClean="0"/>
              <a:t>   b</a:t>
            </a:r>
            <a:r>
              <a:rPr lang="en-US" altLang="zh-CN" dirty="0"/>
              <a:t>. </a:t>
            </a:r>
            <a:r>
              <a:rPr lang="en-US" altLang="zh-CN" dirty="0" err="1"/>
              <a:t>srl</a:t>
            </a:r>
            <a:r>
              <a:rPr lang="en-US" altLang="zh-CN" dirty="0"/>
              <a:t> $t0, $t0, 11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sll</a:t>
            </a:r>
            <a:r>
              <a:rPr lang="en-US" altLang="zh-CN" dirty="0" smtClean="0"/>
              <a:t> </a:t>
            </a:r>
            <a:r>
              <a:rPr lang="en-US" altLang="zh-CN" dirty="0"/>
              <a:t>$t0, $t0, 26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srl</a:t>
            </a:r>
            <a:r>
              <a:rPr lang="en-US" altLang="zh-CN" dirty="0" smtClean="0"/>
              <a:t> </a:t>
            </a:r>
            <a:r>
              <a:rPr lang="en-US" altLang="zh-CN" dirty="0"/>
              <a:t>$t0, $t0, 12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ori</a:t>
            </a:r>
            <a:r>
              <a:rPr lang="en-US" altLang="zh-CN" dirty="0" smtClean="0"/>
              <a:t> </a:t>
            </a:r>
            <a:r>
              <a:rPr lang="en-US" altLang="zh-CN" dirty="0"/>
              <a:t>$t2, $0, 0xfff0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sll</a:t>
            </a:r>
            <a:r>
              <a:rPr lang="en-US" altLang="zh-CN" dirty="0" smtClean="0"/>
              <a:t> </a:t>
            </a:r>
            <a:r>
              <a:rPr lang="en-US" altLang="zh-CN" dirty="0"/>
              <a:t>$t2, $t2, 16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ori</a:t>
            </a:r>
            <a:r>
              <a:rPr lang="en-US" altLang="zh-CN" dirty="0" smtClean="0"/>
              <a:t> </a:t>
            </a:r>
            <a:r>
              <a:rPr lang="en-US" altLang="zh-CN" dirty="0"/>
              <a:t>$t2, $t2, 0x3fff</a:t>
            </a:r>
          </a:p>
          <a:p>
            <a:pPr marL="0" indent="0">
              <a:buNone/>
            </a:pPr>
            <a:r>
              <a:rPr lang="en-US" altLang="zh-CN" dirty="0" smtClean="0"/>
              <a:t>       and </a:t>
            </a:r>
            <a:r>
              <a:rPr lang="en-US" altLang="zh-CN" dirty="0"/>
              <a:t>$t1, $t1, $t2</a:t>
            </a:r>
          </a:p>
          <a:p>
            <a:pPr marL="0" indent="0">
              <a:buNone/>
            </a:pPr>
            <a:r>
              <a:rPr lang="en-US" altLang="zh-CN" dirty="0" smtClean="0"/>
              <a:t>       or </a:t>
            </a:r>
            <a:r>
              <a:rPr lang="en-US" altLang="zh-CN" dirty="0"/>
              <a:t>$t1, $t1, $t0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350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r>
              <a:rPr lang="en-US" altLang="zh-CN" b="1" dirty="0" smtClean="0"/>
              <a:t>2.14.5</a:t>
            </a:r>
            <a:r>
              <a:rPr lang="en-US" altLang="zh-CN" dirty="0" smtClean="0"/>
              <a:t> </a:t>
            </a:r>
            <a:r>
              <a:rPr lang="en-US" altLang="zh-CN" dirty="0"/>
              <a:t>Find the shortest sequence of MIPS instructions that extracts a field from $t0 for the constant values </a:t>
            </a:r>
            <a:r>
              <a:rPr lang="en-US" altLang="zh-CN" dirty="0" err="1"/>
              <a:t>i</a:t>
            </a:r>
            <a:r>
              <a:rPr lang="en-US" altLang="zh-CN" dirty="0"/>
              <a:t> = 5</a:t>
            </a:r>
            <a:r>
              <a:rPr lang="en-US" altLang="zh-CN" dirty="0" smtClean="0"/>
              <a:t> </a:t>
            </a:r>
            <a:r>
              <a:rPr lang="en-US" altLang="zh-CN" dirty="0"/>
              <a:t>and j = 0</a:t>
            </a:r>
            <a:r>
              <a:rPr lang="en-US" altLang="zh-CN" dirty="0" smtClean="0"/>
              <a:t> </a:t>
            </a:r>
            <a:r>
              <a:rPr lang="en-US" altLang="zh-CN" dirty="0"/>
              <a:t>and places the field into $t1 in the format shown in the data table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Solution:</a:t>
            </a:r>
          </a:p>
          <a:p>
            <a:pPr marL="0" indent="0">
              <a:buNone/>
            </a:pPr>
            <a:r>
              <a:rPr lang="en-US" altLang="zh-CN" dirty="0" smtClean="0"/>
              <a:t>   a</a:t>
            </a:r>
            <a:r>
              <a:rPr lang="en-US" altLang="zh-CN" dirty="0"/>
              <a:t>. </a:t>
            </a:r>
            <a:r>
              <a:rPr lang="en-US" altLang="zh-CN" dirty="0" err="1"/>
              <a:t>sll</a:t>
            </a:r>
            <a:r>
              <a:rPr lang="en-US" altLang="zh-CN" dirty="0"/>
              <a:t> $t0, $t0, 27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ori</a:t>
            </a:r>
            <a:r>
              <a:rPr lang="en-US" altLang="zh-CN" dirty="0" smtClean="0"/>
              <a:t> </a:t>
            </a:r>
            <a:r>
              <a:rPr lang="en-US" altLang="zh-CN" dirty="0"/>
              <a:t>$t2, $0, 0x07ff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</a:t>
            </a:r>
            <a:r>
              <a:rPr lang="en-US" altLang="zh-CN" dirty="0" err="1" smtClean="0"/>
              <a:t>sll</a:t>
            </a:r>
            <a:r>
              <a:rPr lang="en-US" altLang="zh-CN" dirty="0" smtClean="0"/>
              <a:t> </a:t>
            </a:r>
            <a:r>
              <a:rPr lang="en-US" altLang="zh-CN" dirty="0"/>
              <a:t>$t2, $t2, 16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ori</a:t>
            </a:r>
            <a:r>
              <a:rPr lang="en-US" altLang="zh-CN" dirty="0" smtClean="0"/>
              <a:t> </a:t>
            </a:r>
            <a:r>
              <a:rPr lang="en-US" altLang="zh-CN" dirty="0"/>
              <a:t>$t2, $t2, 0xffff</a:t>
            </a:r>
          </a:p>
          <a:p>
            <a:pPr marL="0" indent="0">
              <a:buNone/>
            </a:pPr>
            <a:r>
              <a:rPr lang="en-US" altLang="zh-CN" dirty="0" smtClean="0"/>
              <a:t>       and </a:t>
            </a:r>
            <a:r>
              <a:rPr lang="en-US" altLang="zh-CN" dirty="0"/>
              <a:t>$t1, $t1, $t2</a:t>
            </a:r>
          </a:p>
          <a:p>
            <a:pPr marL="0" indent="0">
              <a:buNone/>
            </a:pPr>
            <a:r>
              <a:rPr lang="en-US" altLang="zh-CN" dirty="0" smtClean="0"/>
              <a:t>       or </a:t>
            </a:r>
            <a:r>
              <a:rPr lang="en-US" altLang="zh-CN" dirty="0"/>
              <a:t>$t1, $t1, $t0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902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r>
              <a:rPr lang="en-US" altLang="zh-CN" b="1" dirty="0" smtClean="0"/>
              <a:t>2.14.5</a:t>
            </a:r>
            <a:r>
              <a:rPr lang="en-US" altLang="zh-CN" dirty="0" smtClean="0"/>
              <a:t> </a:t>
            </a:r>
            <a:r>
              <a:rPr lang="en-US" altLang="zh-CN" dirty="0"/>
              <a:t>Find the shortest sequence of MIPS instructions that extracts a field from $t0 for the constant values </a:t>
            </a:r>
            <a:r>
              <a:rPr lang="en-US" altLang="zh-CN" dirty="0" err="1"/>
              <a:t>i</a:t>
            </a:r>
            <a:r>
              <a:rPr lang="en-US" altLang="zh-CN" dirty="0"/>
              <a:t> = 5</a:t>
            </a:r>
            <a:r>
              <a:rPr lang="en-US" altLang="zh-CN" dirty="0" smtClean="0"/>
              <a:t> </a:t>
            </a:r>
            <a:r>
              <a:rPr lang="en-US" altLang="zh-CN" dirty="0"/>
              <a:t>and j = 0</a:t>
            </a:r>
            <a:r>
              <a:rPr lang="en-US" altLang="zh-CN" dirty="0" smtClean="0"/>
              <a:t> </a:t>
            </a:r>
            <a:r>
              <a:rPr lang="en-US" altLang="zh-CN" dirty="0"/>
              <a:t>and places the field into $t1 in the format shown in the data table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Solution:</a:t>
            </a:r>
          </a:p>
          <a:p>
            <a:pPr marL="0" indent="0">
              <a:buNone/>
            </a:pPr>
            <a:r>
              <a:rPr lang="en-US" altLang="zh-CN" dirty="0" smtClean="0"/>
              <a:t>   b</a:t>
            </a:r>
            <a:r>
              <a:rPr lang="en-US" altLang="zh-CN" dirty="0"/>
              <a:t>. </a:t>
            </a:r>
            <a:r>
              <a:rPr lang="en-US" altLang="zh-CN" dirty="0" err="1"/>
              <a:t>sll</a:t>
            </a:r>
            <a:r>
              <a:rPr lang="en-US" altLang="zh-CN" dirty="0"/>
              <a:t> $t0, $t0, 27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srl</a:t>
            </a:r>
            <a:r>
              <a:rPr lang="en-US" altLang="zh-CN" dirty="0" smtClean="0"/>
              <a:t> </a:t>
            </a:r>
            <a:r>
              <a:rPr lang="en-US" altLang="zh-CN" dirty="0"/>
              <a:t>$t0, $t0, 13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ori</a:t>
            </a:r>
            <a:r>
              <a:rPr lang="en-US" altLang="zh-CN" dirty="0" smtClean="0"/>
              <a:t> </a:t>
            </a:r>
            <a:r>
              <a:rPr lang="en-US" altLang="zh-CN" dirty="0"/>
              <a:t>$t2, $0, 0xfff8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sll</a:t>
            </a:r>
            <a:r>
              <a:rPr lang="en-US" altLang="zh-CN" dirty="0" smtClean="0"/>
              <a:t> </a:t>
            </a:r>
            <a:r>
              <a:rPr lang="en-US" altLang="zh-CN" dirty="0"/>
              <a:t>$t2, $t2, 16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ori</a:t>
            </a:r>
            <a:r>
              <a:rPr lang="en-US" altLang="zh-CN" dirty="0" smtClean="0"/>
              <a:t> </a:t>
            </a:r>
            <a:r>
              <a:rPr lang="en-US" altLang="zh-CN" dirty="0"/>
              <a:t>$t2, $t2, 0x3fff</a:t>
            </a:r>
          </a:p>
          <a:p>
            <a:pPr marL="0" indent="0">
              <a:buNone/>
            </a:pPr>
            <a:r>
              <a:rPr lang="en-US" altLang="zh-CN" dirty="0" smtClean="0"/>
              <a:t>       and </a:t>
            </a:r>
            <a:r>
              <a:rPr lang="en-US" altLang="zh-CN" dirty="0"/>
              <a:t>$t1, $t1, $t2</a:t>
            </a:r>
          </a:p>
          <a:p>
            <a:pPr marL="0" indent="0">
              <a:buNone/>
            </a:pPr>
            <a:r>
              <a:rPr lang="en-US" altLang="zh-CN" dirty="0" smtClean="0"/>
              <a:t>       or </a:t>
            </a:r>
            <a:r>
              <a:rPr lang="en-US" altLang="zh-CN" dirty="0"/>
              <a:t>$t1, $t1, $t0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364786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r>
              <a:rPr lang="en-US" altLang="zh-CN" b="1" dirty="0" smtClean="0"/>
              <a:t>2.14.6</a:t>
            </a:r>
            <a:r>
              <a:rPr lang="en-US" altLang="zh-CN" dirty="0" smtClean="0"/>
              <a:t> </a:t>
            </a:r>
            <a:r>
              <a:rPr lang="en-US" altLang="zh-CN" dirty="0"/>
              <a:t>Find the shortest sequence of MIPS instructions that extracts a field from $t0 for the constant values </a:t>
            </a:r>
            <a:r>
              <a:rPr lang="en-US" altLang="zh-CN" dirty="0" err="1"/>
              <a:t>i</a:t>
            </a:r>
            <a:r>
              <a:rPr lang="en-US" altLang="zh-CN" dirty="0"/>
              <a:t> = </a:t>
            </a:r>
            <a:r>
              <a:rPr lang="en-US" altLang="zh-CN" dirty="0" smtClean="0"/>
              <a:t>31 </a:t>
            </a:r>
            <a:r>
              <a:rPr lang="en-US" altLang="zh-CN" dirty="0"/>
              <a:t>and j = </a:t>
            </a:r>
            <a:r>
              <a:rPr lang="en-US" altLang="zh-CN" dirty="0" smtClean="0"/>
              <a:t>29 </a:t>
            </a:r>
            <a:r>
              <a:rPr lang="en-US" altLang="zh-CN" dirty="0"/>
              <a:t>and places the field into $t1 in the format shown in the data table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Solution:</a:t>
            </a:r>
          </a:p>
          <a:p>
            <a:pPr marL="0" indent="0">
              <a:buNone/>
            </a:pPr>
            <a:r>
              <a:rPr lang="en-US" altLang="zh-CN" dirty="0" smtClean="0"/>
              <a:t>   a</a:t>
            </a:r>
            <a:r>
              <a:rPr lang="en-US" altLang="zh-CN" dirty="0"/>
              <a:t>. </a:t>
            </a:r>
            <a:r>
              <a:rPr lang="en-US" altLang="zh-CN" dirty="0" err="1"/>
              <a:t>srl</a:t>
            </a:r>
            <a:r>
              <a:rPr lang="en-US" altLang="zh-CN" dirty="0"/>
              <a:t> $t0, $t0, 29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sll</a:t>
            </a:r>
            <a:r>
              <a:rPr lang="en-US" altLang="zh-CN" dirty="0" smtClean="0"/>
              <a:t> </a:t>
            </a:r>
            <a:r>
              <a:rPr lang="en-US" altLang="zh-CN" dirty="0"/>
              <a:t>$t0, $t0, 30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ori</a:t>
            </a:r>
            <a:r>
              <a:rPr lang="en-US" altLang="zh-CN" dirty="0" smtClean="0"/>
              <a:t> </a:t>
            </a:r>
            <a:r>
              <a:rPr lang="en-US" altLang="zh-CN" dirty="0"/>
              <a:t>$t2, $0, 0x3fff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sll</a:t>
            </a:r>
            <a:r>
              <a:rPr lang="en-US" altLang="zh-CN" dirty="0" smtClean="0"/>
              <a:t> </a:t>
            </a:r>
            <a:r>
              <a:rPr lang="en-US" altLang="zh-CN" dirty="0"/>
              <a:t>$t2, $t2, 16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ori</a:t>
            </a:r>
            <a:r>
              <a:rPr lang="en-US" altLang="zh-CN" dirty="0" smtClean="0"/>
              <a:t> </a:t>
            </a:r>
            <a:r>
              <a:rPr lang="en-US" altLang="zh-CN" dirty="0"/>
              <a:t>$t2, $t2, 0xffff</a:t>
            </a:r>
          </a:p>
          <a:p>
            <a:pPr marL="0" indent="0">
              <a:buNone/>
            </a:pPr>
            <a:r>
              <a:rPr lang="en-US" altLang="zh-CN" dirty="0" smtClean="0"/>
              <a:t>       and </a:t>
            </a:r>
            <a:r>
              <a:rPr lang="en-US" altLang="zh-CN" dirty="0"/>
              <a:t>$t1, $t1, $t2</a:t>
            </a:r>
          </a:p>
          <a:p>
            <a:pPr marL="0" indent="0">
              <a:buNone/>
            </a:pPr>
            <a:r>
              <a:rPr lang="en-US" altLang="zh-CN" dirty="0" smtClean="0"/>
              <a:t>       or </a:t>
            </a:r>
            <a:r>
              <a:rPr lang="en-US" altLang="zh-CN" dirty="0"/>
              <a:t>$t1, $t1, $t0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7233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r>
              <a:rPr lang="en-US" altLang="zh-CN" b="1" dirty="0" smtClean="0"/>
              <a:t>2.14.6</a:t>
            </a:r>
            <a:r>
              <a:rPr lang="en-US" altLang="zh-CN" dirty="0" smtClean="0"/>
              <a:t> </a:t>
            </a:r>
            <a:r>
              <a:rPr lang="en-US" altLang="zh-CN" dirty="0"/>
              <a:t>Find the shortest sequence of MIPS instructions that extracts a field from $t0 for the constant values </a:t>
            </a:r>
            <a:r>
              <a:rPr lang="en-US" altLang="zh-CN" dirty="0" err="1"/>
              <a:t>i</a:t>
            </a:r>
            <a:r>
              <a:rPr lang="en-US" altLang="zh-CN" dirty="0"/>
              <a:t> = </a:t>
            </a:r>
            <a:r>
              <a:rPr lang="en-US" altLang="zh-CN" dirty="0" smtClean="0"/>
              <a:t>31 </a:t>
            </a:r>
            <a:r>
              <a:rPr lang="en-US" altLang="zh-CN" dirty="0"/>
              <a:t>and j = </a:t>
            </a:r>
            <a:r>
              <a:rPr lang="en-US" altLang="zh-CN" dirty="0" smtClean="0"/>
              <a:t>29 </a:t>
            </a:r>
            <a:r>
              <a:rPr lang="en-US" altLang="zh-CN" dirty="0"/>
              <a:t>and places the field into $t1 in the format shown in the data table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Solution: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b</a:t>
            </a:r>
            <a:r>
              <a:rPr lang="en-US" altLang="zh-CN" dirty="0"/>
              <a:t>. </a:t>
            </a:r>
            <a:r>
              <a:rPr lang="en-US" altLang="zh-CN" dirty="0" err="1"/>
              <a:t>srl</a:t>
            </a:r>
            <a:r>
              <a:rPr lang="en-US" altLang="zh-CN" dirty="0"/>
              <a:t> $t0, $t0, 29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sll</a:t>
            </a:r>
            <a:r>
              <a:rPr lang="en-US" altLang="zh-CN" dirty="0" smtClean="0"/>
              <a:t> </a:t>
            </a:r>
            <a:r>
              <a:rPr lang="en-US" altLang="zh-CN" dirty="0"/>
              <a:t>$t0, $t0, 30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srl</a:t>
            </a:r>
            <a:r>
              <a:rPr lang="en-US" altLang="zh-CN" dirty="0" smtClean="0"/>
              <a:t> </a:t>
            </a:r>
            <a:r>
              <a:rPr lang="en-US" altLang="zh-CN" dirty="0"/>
              <a:t>$t0, $t0, 16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ori</a:t>
            </a:r>
            <a:r>
              <a:rPr lang="en-US" altLang="zh-CN" dirty="0" smtClean="0"/>
              <a:t> </a:t>
            </a:r>
            <a:r>
              <a:rPr lang="en-US" altLang="zh-CN" dirty="0"/>
              <a:t>$t2, $0, 0xffff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sll</a:t>
            </a:r>
            <a:r>
              <a:rPr lang="en-US" altLang="zh-CN" dirty="0" smtClean="0"/>
              <a:t> </a:t>
            </a:r>
            <a:r>
              <a:rPr lang="en-US" altLang="zh-CN" dirty="0"/>
              <a:t>$t2, $t2, 16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ori</a:t>
            </a:r>
            <a:r>
              <a:rPr lang="en-US" altLang="zh-CN" dirty="0" smtClean="0"/>
              <a:t> </a:t>
            </a:r>
            <a:r>
              <a:rPr lang="en-US" altLang="zh-CN" dirty="0"/>
              <a:t>$t2, $t2, 0x3fff</a:t>
            </a:r>
          </a:p>
          <a:p>
            <a:pPr marL="0" indent="0">
              <a:buNone/>
            </a:pPr>
            <a:r>
              <a:rPr lang="en-US" altLang="zh-CN" dirty="0" smtClean="0"/>
              <a:t>       and </a:t>
            </a:r>
            <a:r>
              <a:rPr lang="en-US" altLang="zh-CN" dirty="0"/>
              <a:t>$t1, $t1, $t2</a:t>
            </a:r>
          </a:p>
          <a:p>
            <a:pPr marL="0" indent="0">
              <a:buNone/>
            </a:pPr>
            <a:r>
              <a:rPr lang="en-US" altLang="zh-CN" dirty="0" smtClean="0"/>
              <a:t>       or </a:t>
            </a:r>
            <a:r>
              <a:rPr lang="en-US" altLang="zh-CN" dirty="0"/>
              <a:t>$t1, $t1, $t0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6440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r>
              <a:rPr lang="en-US" altLang="zh-CN" b="1" dirty="0" smtClean="0"/>
              <a:t>2.4.1</a:t>
            </a:r>
            <a:r>
              <a:rPr lang="en-US" altLang="zh-CN" dirty="0" smtClean="0"/>
              <a:t>  For the C statement above, what is the corresponding MIPS assembly code?</a:t>
            </a:r>
          </a:p>
          <a:p>
            <a:r>
              <a:rPr lang="en-US" altLang="zh-CN" dirty="0" smtClean="0"/>
              <a:t>Solution:</a:t>
            </a:r>
          </a:p>
          <a:p>
            <a:pPr marL="0" indent="0">
              <a:buNone/>
            </a:pPr>
            <a:r>
              <a:rPr lang="en-US" altLang="zh-CN" dirty="0" smtClean="0"/>
              <a:t>   a</a:t>
            </a:r>
            <a:r>
              <a:rPr lang="en-US" altLang="zh-CN" dirty="0"/>
              <a:t>. </a:t>
            </a:r>
            <a:r>
              <a:rPr lang="en-US" altLang="zh-CN" dirty="0" err="1"/>
              <a:t>lw</a:t>
            </a:r>
            <a:r>
              <a:rPr lang="en-US" altLang="zh-CN" dirty="0"/>
              <a:t> $s0, 16($s6)</a:t>
            </a:r>
          </a:p>
          <a:p>
            <a:pPr marL="0" indent="0">
              <a:buNone/>
            </a:pPr>
            <a:r>
              <a:rPr lang="en-US" altLang="zh-CN" dirty="0" smtClean="0"/>
              <a:t>       sub </a:t>
            </a:r>
            <a:r>
              <a:rPr lang="en-US" altLang="zh-CN" dirty="0"/>
              <a:t>$s0, $0, $s0</a:t>
            </a:r>
          </a:p>
          <a:p>
            <a:pPr marL="0" indent="0">
              <a:buNone/>
            </a:pPr>
            <a:r>
              <a:rPr lang="en-US" altLang="zh-CN" dirty="0" smtClean="0"/>
              <a:t>       sub </a:t>
            </a:r>
            <a:r>
              <a:rPr lang="en-US" altLang="zh-CN" dirty="0"/>
              <a:t>$s0, $s0, $</a:t>
            </a:r>
            <a:r>
              <a:rPr lang="en-US" altLang="zh-CN" dirty="0" smtClean="0"/>
              <a:t>s1</a:t>
            </a:r>
          </a:p>
          <a:p>
            <a:pPr marL="0" indent="0">
              <a:buNone/>
            </a:pPr>
            <a:r>
              <a:rPr lang="en-US" altLang="zh-CN" dirty="0" smtClean="0"/>
              <a:t>   b</a:t>
            </a:r>
            <a:r>
              <a:rPr lang="en-US" altLang="zh-CN" dirty="0"/>
              <a:t>. sub $t0, $s3, $</a:t>
            </a:r>
            <a:r>
              <a:rPr lang="en-US" altLang="zh-CN" dirty="0" smtClean="0"/>
              <a:t>s4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</a:t>
            </a:r>
            <a:r>
              <a:rPr lang="en-US" altLang="zh-CN" dirty="0" err="1" smtClean="0"/>
              <a:t>slli</a:t>
            </a:r>
            <a:r>
              <a:rPr lang="en-US" altLang="zh-CN" dirty="0" smtClean="0"/>
              <a:t>    $t0, $t0, 2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 smtClean="0"/>
              <a:t>       add </a:t>
            </a:r>
            <a:r>
              <a:rPr lang="en-US" altLang="zh-CN" dirty="0"/>
              <a:t>$t0, $s6, $t0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lw</a:t>
            </a:r>
            <a:r>
              <a:rPr lang="en-US" altLang="zh-CN" dirty="0" smtClean="0"/>
              <a:t> </a:t>
            </a:r>
            <a:r>
              <a:rPr lang="en-US" altLang="zh-CN" dirty="0"/>
              <a:t>$t1, 0</a:t>
            </a:r>
            <a:r>
              <a:rPr lang="en-US" altLang="zh-CN" dirty="0" smtClean="0"/>
              <a:t>($</a:t>
            </a:r>
            <a:r>
              <a:rPr lang="en-US" altLang="zh-CN" dirty="0"/>
              <a:t>t0)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sw</a:t>
            </a:r>
            <a:r>
              <a:rPr lang="en-US" altLang="zh-CN" dirty="0" smtClean="0"/>
              <a:t> </a:t>
            </a:r>
            <a:r>
              <a:rPr lang="en-US" altLang="zh-CN" dirty="0"/>
              <a:t>$t1, 32($s7)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8344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n-US" altLang="zh-CN" dirty="0" smtClean="0"/>
              <a:t>Exercise 2.20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565232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This exercise deals with recursive procedure calls. For the following problems, the table has an assembly code fragment that computes the factorial of a number. However, the entries in the table have errors, and you will be asked to fix these errors. For number n, factorial of n = 1×2×3×…×n</a:t>
            </a:r>
            <a:r>
              <a:rPr lang="en-US" altLang="zh-CN" sz="2000" dirty="0"/>
              <a:t>.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48179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/>
          <p:cNvSpPr txBox="1">
            <a:spLocks noGrp="1"/>
          </p:cNvSpPr>
          <p:nvPr>
            <p:ph sz="quarter" idx="1"/>
          </p:nvPr>
        </p:nvSpPr>
        <p:spPr>
          <a:xfrm>
            <a:off x="457200" y="333375"/>
            <a:ext cx="3682752" cy="614045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800" dirty="0" err="1" smtClean="0"/>
              <a:t>a.FACT</a:t>
            </a:r>
            <a:r>
              <a:rPr lang="en-US" altLang="zh-CN" sz="1800" dirty="0" smtClean="0"/>
              <a:t>: </a:t>
            </a:r>
            <a:r>
              <a:rPr lang="en-US" altLang="zh-CN" sz="1800" dirty="0" err="1" smtClean="0"/>
              <a:t>sw</a:t>
            </a:r>
            <a:r>
              <a:rPr lang="en-US" altLang="zh-CN" sz="1800" dirty="0"/>
              <a:t> </a:t>
            </a:r>
            <a:r>
              <a:rPr lang="en-US" altLang="zh-CN" sz="1800" dirty="0" smtClean="0"/>
              <a:t>$</a:t>
            </a:r>
            <a:r>
              <a:rPr lang="en-US" altLang="zh-CN" sz="1800" dirty="0" err="1" smtClean="0"/>
              <a:t>ra</a:t>
            </a:r>
            <a:r>
              <a:rPr lang="en-US" altLang="zh-CN" sz="1800" dirty="0" smtClean="0"/>
              <a:t>, 4($</a:t>
            </a:r>
            <a:r>
              <a:rPr lang="en-US" altLang="zh-CN" sz="1800" dirty="0" err="1" smtClean="0"/>
              <a:t>sp</a:t>
            </a:r>
            <a:r>
              <a:rPr lang="en-US" altLang="zh-CN" sz="1800" dirty="0" smtClean="0"/>
              <a:t>)</a:t>
            </a:r>
          </a:p>
          <a:p>
            <a:r>
              <a:rPr lang="en-US" altLang="zh-CN" sz="1800" dirty="0"/>
              <a:t> </a:t>
            </a:r>
            <a:r>
              <a:rPr lang="en-US" altLang="zh-CN" sz="1800" dirty="0" smtClean="0"/>
              <a:t>              </a:t>
            </a:r>
            <a:r>
              <a:rPr lang="en-US" altLang="zh-CN" sz="1800" dirty="0" err="1" smtClean="0"/>
              <a:t>sw</a:t>
            </a:r>
            <a:r>
              <a:rPr lang="en-US" altLang="zh-CN" sz="1800" dirty="0" smtClean="0"/>
              <a:t> $a0, 0($</a:t>
            </a:r>
            <a:r>
              <a:rPr lang="en-US" altLang="zh-CN" sz="1800" dirty="0" err="1" smtClean="0"/>
              <a:t>sp</a:t>
            </a:r>
            <a:r>
              <a:rPr lang="en-US" altLang="zh-CN" sz="1800" dirty="0" smtClean="0"/>
              <a:t>)</a:t>
            </a:r>
          </a:p>
          <a:p>
            <a:r>
              <a:rPr lang="en-US" altLang="zh-CN" sz="1800" dirty="0"/>
              <a:t> </a:t>
            </a:r>
            <a:r>
              <a:rPr lang="en-US" altLang="zh-CN" sz="1800" dirty="0" smtClean="0"/>
              <a:t>              </a:t>
            </a:r>
            <a:r>
              <a:rPr lang="en-US" altLang="zh-CN" sz="1800" dirty="0" err="1" smtClean="0">
                <a:solidFill>
                  <a:srgbClr val="FF0000"/>
                </a:solidFill>
              </a:rPr>
              <a:t>addi</a:t>
            </a:r>
            <a:r>
              <a:rPr lang="en-US" altLang="zh-CN" sz="1800" dirty="0" smtClean="0">
                <a:solidFill>
                  <a:srgbClr val="FF0000"/>
                </a:solidFill>
              </a:rPr>
              <a:t> $</a:t>
            </a:r>
            <a:r>
              <a:rPr lang="en-US" altLang="zh-CN" sz="1800" dirty="0" err="1" smtClean="0">
                <a:solidFill>
                  <a:srgbClr val="FF0000"/>
                </a:solidFill>
              </a:rPr>
              <a:t>sp</a:t>
            </a:r>
            <a:r>
              <a:rPr lang="en-US" altLang="zh-CN" sz="1800" dirty="0" smtClean="0">
                <a:solidFill>
                  <a:srgbClr val="FF0000"/>
                </a:solidFill>
              </a:rPr>
              <a:t>, $</a:t>
            </a:r>
            <a:r>
              <a:rPr lang="en-US" altLang="zh-CN" sz="1800" dirty="0" err="1" smtClean="0">
                <a:solidFill>
                  <a:srgbClr val="FF0000"/>
                </a:solidFill>
              </a:rPr>
              <a:t>sp</a:t>
            </a:r>
            <a:r>
              <a:rPr lang="en-US" altLang="zh-CN" sz="1800" dirty="0" smtClean="0">
                <a:solidFill>
                  <a:srgbClr val="FF0000"/>
                </a:solidFill>
              </a:rPr>
              <a:t>, -8</a:t>
            </a:r>
          </a:p>
          <a:p>
            <a:r>
              <a:rPr lang="en-US" altLang="zh-CN" sz="1800" dirty="0"/>
              <a:t> </a:t>
            </a:r>
            <a:r>
              <a:rPr lang="en-US" altLang="zh-CN" sz="1800" dirty="0" smtClean="0"/>
              <a:t>              </a:t>
            </a:r>
            <a:r>
              <a:rPr lang="en-US" altLang="zh-CN" sz="1800" dirty="0" err="1" smtClean="0"/>
              <a:t>slti</a:t>
            </a:r>
            <a:r>
              <a:rPr lang="en-US" altLang="zh-CN" sz="1800" dirty="0" smtClean="0"/>
              <a:t> $t0, $a0, 1</a:t>
            </a:r>
          </a:p>
          <a:p>
            <a:r>
              <a:rPr lang="en-US" altLang="zh-CN" sz="1800" dirty="0"/>
              <a:t> </a:t>
            </a:r>
            <a:r>
              <a:rPr lang="en-US" altLang="zh-CN" sz="1800" dirty="0" smtClean="0"/>
              <a:t>              </a:t>
            </a:r>
            <a:r>
              <a:rPr lang="en-US" altLang="zh-CN" sz="1800" dirty="0" err="1" smtClean="0"/>
              <a:t>beq</a:t>
            </a:r>
            <a:r>
              <a:rPr lang="en-US" altLang="zh-CN" sz="1800" dirty="0" smtClean="0"/>
              <a:t> $t0, $0, L1</a:t>
            </a:r>
          </a:p>
          <a:p>
            <a:r>
              <a:rPr lang="en-US" altLang="zh-CN" sz="1800" dirty="0" smtClean="0"/>
              <a:t>               </a:t>
            </a:r>
            <a:r>
              <a:rPr lang="en-US" altLang="zh-CN" sz="1800" dirty="0" err="1" smtClean="0"/>
              <a:t>addi</a:t>
            </a:r>
            <a:r>
              <a:rPr lang="en-US" altLang="zh-CN" sz="1800" dirty="0" smtClean="0"/>
              <a:t>  $v0, $0, 1</a:t>
            </a:r>
            <a:endParaRPr lang="en-US" altLang="zh-CN" sz="1800" dirty="0"/>
          </a:p>
          <a:p>
            <a:r>
              <a:rPr lang="en-US" altLang="zh-CN" sz="1800" dirty="0"/>
              <a:t>               </a:t>
            </a:r>
            <a:r>
              <a:rPr lang="en-US" altLang="zh-CN" sz="1800" dirty="0" err="1"/>
              <a:t>addi</a:t>
            </a:r>
            <a:r>
              <a:rPr lang="en-US" altLang="zh-CN" sz="1800" dirty="0"/>
              <a:t> $</a:t>
            </a:r>
            <a:r>
              <a:rPr lang="en-US" altLang="zh-CN" sz="1800" dirty="0" err="1"/>
              <a:t>sp</a:t>
            </a:r>
            <a:r>
              <a:rPr lang="en-US" altLang="zh-CN" sz="1800" dirty="0"/>
              <a:t>, $</a:t>
            </a:r>
            <a:r>
              <a:rPr lang="en-US" altLang="zh-CN" sz="1800" dirty="0" err="1"/>
              <a:t>sp</a:t>
            </a:r>
            <a:r>
              <a:rPr lang="en-US" altLang="zh-CN" sz="1800" dirty="0"/>
              <a:t>, 8</a:t>
            </a:r>
          </a:p>
          <a:p>
            <a:r>
              <a:rPr lang="en-US" altLang="zh-CN" sz="1800" dirty="0"/>
              <a:t>               </a:t>
            </a:r>
            <a:r>
              <a:rPr lang="en-US" altLang="zh-CN" sz="1800" dirty="0" err="1"/>
              <a:t>jr</a:t>
            </a:r>
            <a:r>
              <a:rPr lang="en-US" altLang="zh-CN" sz="1800" dirty="0"/>
              <a:t> $</a:t>
            </a:r>
            <a:r>
              <a:rPr lang="en-US" altLang="zh-CN" sz="1800" dirty="0" err="1" smtClean="0"/>
              <a:t>ra</a:t>
            </a:r>
            <a:endParaRPr lang="en-US" altLang="zh-CN" sz="1800" dirty="0" smtClean="0"/>
          </a:p>
          <a:p>
            <a:endParaRPr lang="en-US" altLang="zh-CN" sz="1800" dirty="0"/>
          </a:p>
          <a:p>
            <a:r>
              <a:rPr lang="en-US" altLang="zh-CN" sz="1800" dirty="0"/>
              <a:t>    L1:     </a:t>
            </a:r>
            <a:r>
              <a:rPr lang="en-US" altLang="zh-CN" sz="1800" dirty="0" err="1"/>
              <a:t>addi</a:t>
            </a:r>
            <a:r>
              <a:rPr lang="en-US" altLang="zh-CN" sz="1800" dirty="0"/>
              <a:t> $a0, $a0, -1</a:t>
            </a:r>
          </a:p>
          <a:p>
            <a:r>
              <a:rPr lang="en-US" altLang="zh-CN" sz="1800" dirty="0"/>
              <a:t>               </a:t>
            </a:r>
            <a:r>
              <a:rPr lang="en-US" altLang="zh-CN" sz="1800" dirty="0" err="1"/>
              <a:t>jal</a:t>
            </a:r>
            <a:r>
              <a:rPr lang="en-US" altLang="zh-CN" sz="1800" dirty="0"/>
              <a:t> FACT</a:t>
            </a:r>
          </a:p>
          <a:p>
            <a:r>
              <a:rPr lang="en-US" altLang="zh-CN" sz="1800" dirty="0">
                <a:solidFill>
                  <a:srgbClr val="FF0000"/>
                </a:solidFill>
              </a:rPr>
              <a:t>               </a:t>
            </a:r>
            <a:r>
              <a:rPr lang="en-US" altLang="zh-CN" sz="1800" dirty="0" err="1">
                <a:solidFill>
                  <a:srgbClr val="FF0000"/>
                </a:solidFill>
              </a:rPr>
              <a:t>addi</a:t>
            </a:r>
            <a:r>
              <a:rPr lang="en-US" altLang="zh-CN" sz="1800" dirty="0">
                <a:solidFill>
                  <a:srgbClr val="FF0000"/>
                </a:solidFill>
              </a:rPr>
              <a:t> $</a:t>
            </a:r>
            <a:r>
              <a:rPr lang="en-US" altLang="zh-CN" sz="1800" dirty="0" err="1">
                <a:solidFill>
                  <a:srgbClr val="FF0000"/>
                </a:solidFill>
              </a:rPr>
              <a:t>sp</a:t>
            </a:r>
            <a:r>
              <a:rPr lang="en-US" altLang="zh-CN" sz="1800" dirty="0">
                <a:solidFill>
                  <a:srgbClr val="FF0000"/>
                </a:solidFill>
              </a:rPr>
              <a:t>, $</a:t>
            </a:r>
            <a:r>
              <a:rPr lang="en-US" altLang="zh-CN" sz="1800" dirty="0" err="1">
                <a:solidFill>
                  <a:srgbClr val="FF0000"/>
                </a:solidFill>
              </a:rPr>
              <a:t>sp</a:t>
            </a:r>
            <a:r>
              <a:rPr lang="en-US" altLang="zh-CN" sz="1800" dirty="0">
                <a:solidFill>
                  <a:srgbClr val="FF0000"/>
                </a:solidFill>
              </a:rPr>
              <a:t>, 8</a:t>
            </a:r>
          </a:p>
          <a:p>
            <a:r>
              <a:rPr lang="en-US" altLang="zh-CN" sz="1800" dirty="0"/>
              <a:t>               </a:t>
            </a:r>
            <a:r>
              <a:rPr lang="en-US" altLang="zh-CN" sz="1800" dirty="0" err="1"/>
              <a:t>lw</a:t>
            </a:r>
            <a:r>
              <a:rPr lang="en-US" altLang="zh-CN" sz="1800" dirty="0"/>
              <a:t> $a0, 0($</a:t>
            </a:r>
            <a:r>
              <a:rPr lang="en-US" altLang="zh-CN" sz="1800" dirty="0" err="1"/>
              <a:t>sp</a:t>
            </a:r>
            <a:r>
              <a:rPr lang="en-US" altLang="zh-CN" sz="1800" dirty="0"/>
              <a:t>)</a:t>
            </a:r>
          </a:p>
          <a:p>
            <a:r>
              <a:rPr lang="en-US" altLang="zh-CN" sz="1800" dirty="0"/>
              <a:t> </a:t>
            </a:r>
            <a:r>
              <a:rPr lang="en-US" altLang="zh-CN" sz="1800" dirty="0" smtClean="0"/>
              <a:t>              </a:t>
            </a:r>
            <a:r>
              <a:rPr lang="en-US" altLang="zh-CN" sz="1800" dirty="0" err="1" smtClean="0"/>
              <a:t>lw</a:t>
            </a:r>
            <a:r>
              <a:rPr lang="en-US" altLang="zh-CN" sz="1800" dirty="0" smtClean="0"/>
              <a:t> $</a:t>
            </a:r>
            <a:r>
              <a:rPr lang="en-US" altLang="zh-CN" sz="1800" dirty="0" err="1" smtClean="0"/>
              <a:t>ra</a:t>
            </a:r>
            <a:r>
              <a:rPr lang="en-US" altLang="zh-CN" sz="1800" dirty="0" smtClean="0"/>
              <a:t>, 4($</a:t>
            </a:r>
            <a:r>
              <a:rPr lang="en-US" altLang="zh-CN" sz="1800" dirty="0" err="1" smtClean="0"/>
              <a:t>sp</a:t>
            </a:r>
            <a:r>
              <a:rPr lang="en-US" altLang="zh-CN" sz="1800" dirty="0" smtClean="0"/>
              <a:t>)</a:t>
            </a:r>
          </a:p>
          <a:p>
            <a:r>
              <a:rPr lang="en-US" altLang="zh-CN" sz="1800" dirty="0"/>
              <a:t> </a:t>
            </a:r>
            <a:r>
              <a:rPr lang="en-US" altLang="zh-CN" sz="1800" dirty="0" smtClean="0"/>
              <a:t>              </a:t>
            </a:r>
            <a:r>
              <a:rPr lang="en-US" altLang="zh-CN" sz="1800" dirty="0" err="1" smtClean="0"/>
              <a:t>mul</a:t>
            </a:r>
            <a:r>
              <a:rPr lang="en-US" altLang="zh-CN" sz="1800" dirty="0" smtClean="0"/>
              <a:t> $v0, $a0, $v0</a:t>
            </a:r>
          </a:p>
          <a:p>
            <a:r>
              <a:rPr lang="en-US" altLang="zh-CN" sz="1800" dirty="0"/>
              <a:t> </a:t>
            </a:r>
            <a:r>
              <a:rPr lang="en-US" altLang="zh-CN" sz="1800" dirty="0" smtClean="0"/>
              <a:t>              </a:t>
            </a:r>
            <a:r>
              <a:rPr lang="en-US" altLang="zh-CN" sz="1800" dirty="0" err="1" smtClean="0"/>
              <a:t>jr</a:t>
            </a:r>
            <a:r>
              <a:rPr lang="en-US" altLang="zh-CN" sz="1800" dirty="0" smtClean="0"/>
              <a:t> $</a:t>
            </a:r>
            <a:r>
              <a:rPr lang="en-US" altLang="zh-CN" sz="1800" dirty="0" err="1" smtClean="0"/>
              <a:t>ra</a:t>
            </a:r>
            <a:endParaRPr lang="en-US" altLang="zh-CN" sz="1800" dirty="0" smtClean="0"/>
          </a:p>
          <a:p>
            <a:endParaRPr lang="zh-CN" altLang="en-US" sz="1800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4139952" y="332656"/>
            <a:ext cx="3528392" cy="5688632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1800" dirty="0" err="1"/>
              <a:t>b.FACT</a:t>
            </a:r>
            <a:r>
              <a:rPr lang="en-US" altLang="zh-CN" sz="1800" dirty="0"/>
              <a:t>: </a:t>
            </a:r>
            <a:r>
              <a:rPr lang="en-US" altLang="zh-CN" sz="1800" dirty="0" err="1">
                <a:solidFill>
                  <a:srgbClr val="FF0000"/>
                </a:solidFill>
              </a:rPr>
              <a:t>addi</a:t>
            </a:r>
            <a:r>
              <a:rPr lang="en-US" altLang="zh-CN" sz="1800" dirty="0">
                <a:solidFill>
                  <a:srgbClr val="FF0000"/>
                </a:solidFill>
              </a:rPr>
              <a:t> $</a:t>
            </a:r>
            <a:r>
              <a:rPr lang="en-US" altLang="zh-CN" sz="1800" dirty="0" err="1">
                <a:solidFill>
                  <a:srgbClr val="FF0000"/>
                </a:solidFill>
              </a:rPr>
              <a:t>sp</a:t>
            </a:r>
            <a:r>
              <a:rPr lang="en-US" altLang="zh-CN" sz="1800" dirty="0">
                <a:solidFill>
                  <a:srgbClr val="FF0000"/>
                </a:solidFill>
              </a:rPr>
              <a:t>, $</a:t>
            </a:r>
            <a:r>
              <a:rPr lang="en-US" altLang="zh-CN" sz="1800" dirty="0" err="1">
                <a:solidFill>
                  <a:srgbClr val="FF0000"/>
                </a:solidFill>
              </a:rPr>
              <a:t>sp</a:t>
            </a:r>
            <a:r>
              <a:rPr lang="en-US" altLang="zh-CN" sz="1800" dirty="0">
                <a:solidFill>
                  <a:srgbClr val="FF0000"/>
                </a:solidFill>
              </a:rPr>
              <a:t>, </a:t>
            </a:r>
            <a:r>
              <a:rPr lang="en-US" altLang="zh-CN" sz="1800" dirty="0" smtClean="0">
                <a:solidFill>
                  <a:srgbClr val="FF0000"/>
                </a:solidFill>
              </a:rPr>
              <a:t>8</a:t>
            </a:r>
            <a:endParaRPr lang="en-US" altLang="zh-CN" sz="1800" dirty="0">
              <a:solidFill>
                <a:srgbClr val="FF0000"/>
              </a:solidFill>
            </a:endParaRPr>
          </a:p>
          <a:p>
            <a:r>
              <a:rPr lang="en-US" altLang="zh-CN" sz="1800" dirty="0"/>
              <a:t>               </a:t>
            </a:r>
            <a:r>
              <a:rPr lang="en-US" altLang="zh-CN" sz="1800" dirty="0" err="1"/>
              <a:t>sw</a:t>
            </a:r>
            <a:r>
              <a:rPr lang="en-US" altLang="zh-CN" sz="1800" dirty="0"/>
              <a:t> $</a:t>
            </a:r>
            <a:r>
              <a:rPr lang="en-US" altLang="zh-CN" sz="1800" dirty="0" err="1"/>
              <a:t>ra</a:t>
            </a:r>
            <a:r>
              <a:rPr lang="en-US" altLang="zh-CN" sz="1800" dirty="0"/>
              <a:t>, 4($</a:t>
            </a:r>
            <a:r>
              <a:rPr lang="en-US" altLang="zh-CN" sz="1800" dirty="0" err="1"/>
              <a:t>sp</a:t>
            </a:r>
            <a:r>
              <a:rPr lang="en-US" altLang="zh-CN" sz="1800" dirty="0"/>
              <a:t>)</a:t>
            </a:r>
          </a:p>
          <a:p>
            <a:r>
              <a:rPr lang="en-US" altLang="zh-CN" sz="1800" dirty="0"/>
              <a:t>               </a:t>
            </a:r>
            <a:r>
              <a:rPr lang="en-US" altLang="zh-CN" sz="1800" dirty="0" err="1"/>
              <a:t>sw</a:t>
            </a:r>
            <a:r>
              <a:rPr lang="en-US" altLang="zh-CN" sz="1800" dirty="0"/>
              <a:t> $a0, 0($</a:t>
            </a:r>
            <a:r>
              <a:rPr lang="en-US" altLang="zh-CN" sz="1800" dirty="0" err="1"/>
              <a:t>sp</a:t>
            </a:r>
            <a:r>
              <a:rPr lang="en-US" altLang="zh-CN" sz="1800" dirty="0"/>
              <a:t>)</a:t>
            </a:r>
          </a:p>
          <a:p>
            <a:r>
              <a:rPr lang="en-US" altLang="zh-CN" sz="1800" dirty="0"/>
              <a:t>               add $s0, $0, $a0</a:t>
            </a:r>
          </a:p>
          <a:p>
            <a:r>
              <a:rPr lang="en-US" altLang="zh-CN" sz="1800" dirty="0"/>
              <a:t>               </a:t>
            </a:r>
            <a:r>
              <a:rPr lang="en-US" altLang="zh-CN" sz="1800" dirty="0" err="1"/>
              <a:t>slti</a:t>
            </a:r>
            <a:r>
              <a:rPr lang="en-US" altLang="zh-CN" sz="1800" dirty="0"/>
              <a:t> $t0, $a0, 2</a:t>
            </a:r>
          </a:p>
          <a:p>
            <a:r>
              <a:rPr lang="en-US" altLang="zh-CN" sz="1800" dirty="0"/>
              <a:t>               </a:t>
            </a:r>
            <a:r>
              <a:rPr lang="en-US" altLang="zh-CN" sz="1800" dirty="0" err="1"/>
              <a:t>beq</a:t>
            </a:r>
            <a:r>
              <a:rPr lang="en-US" altLang="zh-CN" sz="1800" dirty="0"/>
              <a:t> $t0, $0, L1</a:t>
            </a:r>
          </a:p>
          <a:p>
            <a:r>
              <a:rPr lang="en-US" altLang="zh-CN" sz="1800" dirty="0"/>
              <a:t>               </a:t>
            </a:r>
            <a:r>
              <a:rPr lang="en-US" altLang="zh-CN" sz="1800" dirty="0" err="1"/>
              <a:t>mul</a:t>
            </a:r>
            <a:r>
              <a:rPr lang="en-US" altLang="zh-CN" sz="1800" dirty="0"/>
              <a:t> $v0, $s0, $v0</a:t>
            </a:r>
          </a:p>
          <a:p>
            <a:r>
              <a:rPr lang="en-US" altLang="zh-CN" sz="1800" dirty="0">
                <a:solidFill>
                  <a:srgbClr val="FF0000"/>
                </a:solidFill>
              </a:rPr>
              <a:t>               </a:t>
            </a:r>
            <a:r>
              <a:rPr lang="en-US" altLang="zh-CN" sz="1800" dirty="0" err="1">
                <a:solidFill>
                  <a:srgbClr val="FF0000"/>
                </a:solidFill>
              </a:rPr>
              <a:t>addi</a:t>
            </a:r>
            <a:r>
              <a:rPr lang="en-US" altLang="zh-CN" sz="1800" dirty="0">
                <a:solidFill>
                  <a:srgbClr val="FF0000"/>
                </a:solidFill>
              </a:rPr>
              <a:t> $</a:t>
            </a:r>
            <a:r>
              <a:rPr lang="en-US" altLang="zh-CN" sz="1800" dirty="0" err="1">
                <a:solidFill>
                  <a:srgbClr val="FF0000"/>
                </a:solidFill>
              </a:rPr>
              <a:t>sp</a:t>
            </a:r>
            <a:r>
              <a:rPr lang="en-US" altLang="zh-CN" sz="1800" dirty="0">
                <a:solidFill>
                  <a:srgbClr val="FF0000"/>
                </a:solidFill>
              </a:rPr>
              <a:t>, $</a:t>
            </a:r>
            <a:r>
              <a:rPr lang="en-US" altLang="zh-CN" sz="1800" dirty="0" err="1">
                <a:solidFill>
                  <a:srgbClr val="FF0000"/>
                </a:solidFill>
              </a:rPr>
              <a:t>sp</a:t>
            </a:r>
            <a:r>
              <a:rPr lang="en-US" altLang="zh-CN" sz="1800" dirty="0">
                <a:solidFill>
                  <a:srgbClr val="FF0000"/>
                </a:solidFill>
              </a:rPr>
              <a:t>, -8</a:t>
            </a:r>
          </a:p>
          <a:p>
            <a:r>
              <a:rPr lang="en-US" altLang="zh-CN" sz="1800" dirty="0"/>
              <a:t>               </a:t>
            </a:r>
            <a:r>
              <a:rPr lang="en-US" altLang="zh-CN" sz="1800" dirty="0" err="1"/>
              <a:t>jr</a:t>
            </a:r>
            <a:r>
              <a:rPr lang="en-US" altLang="zh-CN" sz="1800" dirty="0"/>
              <a:t> $</a:t>
            </a:r>
            <a:r>
              <a:rPr lang="en-US" altLang="zh-CN" sz="1800" dirty="0" err="1"/>
              <a:t>ra</a:t>
            </a:r>
            <a:endParaRPr lang="en-US" altLang="zh-CN" sz="1800" dirty="0"/>
          </a:p>
          <a:p>
            <a:r>
              <a:rPr lang="en-US" altLang="zh-CN" sz="1800" dirty="0"/>
              <a:t>    L1:      </a:t>
            </a:r>
            <a:r>
              <a:rPr lang="en-US" altLang="zh-CN" sz="1800" dirty="0" err="1"/>
              <a:t>addi</a:t>
            </a:r>
            <a:r>
              <a:rPr lang="en-US" altLang="zh-CN" sz="1800" dirty="0"/>
              <a:t> $a0, $a0, -1</a:t>
            </a:r>
          </a:p>
          <a:p>
            <a:r>
              <a:rPr lang="en-US" altLang="zh-CN" sz="1800" dirty="0"/>
              <a:t>                </a:t>
            </a:r>
            <a:r>
              <a:rPr lang="en-US" altLang="zh-CN" sz="1800" dirty="0" err="1"/>
              <a:t>jal</a:t>
            </a:r>
            <a:r>
              <a:rPr lang="en-US" altLang="zh-CN" sz="1800" dirty="0"/>
              <a:t> FACT</a:t>
            </a:r>
          </a:p>
          <a:p>
            <a:r>
              <a:rPr lang="en-US" altLang="zh-CN" sz="1800" dirty="0"/>
              <a:t>                </a:t>
            </a:r>
            <a:r>
              <a:rPr lang="en-US" altLang="zh-CN" sz="1800" dirty="0" err="1"/>
              <a:t>addi</a:t>
            </a:r>
            <a:r>
              <a:rPr lang="en-US" altLang="zh-CN" sz="1800" dirty="0"/>
              <a:t> $v0, $0, 1</a:t>
            </a:r>
          </a:p>
          <a:p>
            <a:r>
              <a:rPr lang="en-US" altLang="zh-CN" sz="1800" dirty="0"/>
              <a:t>                </a:t>
            </a:r>
            <a:r>
              <a:rPr lang="en-US" altLang="zh-CN" sz="1800" dirty="0" err="1"/>
              <a:t>lw</a:t>
            </a:r>
            <a:r>
              <a:rPr lang="en-US" altLang="zh-CN" sz="1800" dirty="0"/>
              <a:t> $a0, 0($</a:t>
            </a:r>
            <a:r>
              <a:rPr lang="en-US" altLang="zh-CN" sz="1800" dirty="0" err="1"/>
              <a:t>sp</a:t>
            </a:r>
            <a:r>
              <a:rPr lang="en-US" altLang="zh-CN" sz="1800" dirty="0"/>
              <a:t>)</a:t>
            </a:r>
          </a:p>
          <a:p>
            <a:r>
              <a:rPr lang="en-US" altLang="zh-CN" sz="1800" dirty="0"/>
              <a:t>                </a:t>
            </a:r>
            <a:r>
              <a:rPr lang="en-US" altLang="zh-CN" sz="1800" dirty="0" err="1"/>
              <a:t>lw</a:t>
            </a:r>
            <a:r>
              <a:rPr lang="en-US" altLang="zh-CN" sz="1800" dirty="0"/>
              <a:t> $</a:t>
            </a:r>
            <a:r>
              <a:rPr lang="en-US" altLang="zh-CN" sz="1800" dirty="0" err="1"/>
              <a:t>ra</a:t>
            </a:r>
            <a:r>
              <a:rPr lang="en-US" altLang="zh-CN" sz="1800" dirty="0"/>
              <a:t>, 4($</a:t>
            </a:r>
            <a:r>
              <a:rPr lang="en-US" altLang="zh-CN" sz="1800" dirty="0" err="1"/>
              <a:t>sp</a:t>
            </a:r>
            <a:r>
              <a:rPr lang="en-US" altLang="zh-CN" sz="1800" dirty="0"/>
              <a:t>)</a:t>
            </a:r>
          </a:p>
          <a:p>
            <a:r>
              <a:rPr lang="en-US" altLang="zh-CN" sz="1800" dirty="0"/>
              <a:t>                </a:t>
            </a:r>
            <a:r>
              <a:rPr lang="en-US" altLang="zh-CN" sz="1800" dirty="0" err="1"/>
              <a:t>ad</a:t>
            </a:r>
            <a:r>
              <a:rPr lang="en-US" altLang="zh-CN" sz="1800" dirty="0" err="1">
                <a:solidFill>
                  <a:srgbClr val="FF0000"/>
                </a:solidFill>
              </a:rPr>
              <a:t>di</a:t>
            </a:r>
            <a:r>
              <a:rPr lang="en-US" altLang="zh-CN" sz="1800" dirty="0">
                <a:solidFill>
                  <a:srgbClr val="FF0000"/>
                </a:solidFill>
              </a:rPr>
              <a:t> $</a:t>
            </a:r>
            <a:r>
              <a:rPr lang="en-US" altLang="zh-CN" sz="1800" dirty="0" err="1">
                <a:solidFill>
                  <a:srgbClr val="FF0000"/>
                </a:solidFill>
              </a:rPr>
              <a:t>sp</a:t>
            </a:r>
            <a:r>
              <a:rPr lang="en-US" altLang="zh-CN" sz="1800" dirty="0">
                <a:solidFill>
                  <a:srgbClr val="FF0000"/>
                </a:solidFill>
              </a:rPr>
              <a:t>, $</a:t>
            </a:r>
            <a:r>
              <a:rPr lang="en-US" altLang="zh-CN" sz="1800" dirty="0" err="1">
                <a:solidFill>
                  <a:srgbClr val="FF0000"/>
                </a:solidFill>
              </a:rPr>
              <a:t>sp</a:t>
            </a:r>
            <a:r>
              <a:rPr lang="en-US" altLang="zh-CN" sz="1800" dirty="0">
                <a:solidFill>
                  <a:srgbClr val="FF0000"/>
                </a:solidFill>
              </a:rPr>
              <a:t>, -8</a:t>
            </a:r>
          </a:p>
          <a:p>
            <a:r>
              <a:rPr lang="en-US" altLang="zh-CN" sz="1800" dirty="0"/>
              <a:t>                </a:t>
            </a:r>
            <a:r>
              <a:rPr lang="en-US" altLang="zh-CN" sz="1800" dirty="0" err="1"/>
              <a:t>jr</a:t>
            </a:r>
            <a:r>
              <a:rPr lang="en-US" altLang="zh-CN" sz="1800" dirty="0"/>
              <a:t> $</a:t>
            </a:r>
            <a:r>
              <a:rPr lang="en-US" altLang="zh-CN" sz="1800" dirty="0" err="1"/>
              <a:t>ra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80902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r>
              <a:rPr lang="en-US" altLang="zh-CN" b="1" dirty="0" smtClean="0"/>
              <a:t>2.20.1</a:t>
            </a:r>
            <a:r>
              <a:rPr lang="en-US" altLang="zh-CN" dirty="0" smtClean="0"/>
              <a:t>  The MIPS assembly program above computes the factorial of a given input. The register input is passed through register $a0, and the result is returned in register $v0. In the assembly code, there are a few errors. Correct the MIPS errors.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902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Solution:</a:t>
            </a:r>
          </a:p>
          <a:p>
            <a:r>
              <a:rPr lang="en-US" altLang="zh-CN" dirty="0"/>
              <a:t>a</a:t>
            </a:r>
            <a:r>
              <a:rPr lang="en-US" altLang="zh-CN" dirty="0" smtClean="0"/>
              <a:t>.</a:t>
            </a:r>
          </a:p>
          <a:p>
            <a:r>
              <a:rPr lang="en-US" altLang="zh-CN" dirty="0"/>
              <a:t>FACT: </a:t>
            </a:r>
            <a:endParaRPr lang="en-US" altLang="zh-CN" dirty="0" smtClean="0"/>
          </a:p>
          <a:p>
            <a:r>
              <a:rPr lang="en-US" altLang="zh-CN" dirty="0" err="1" smtClean="0"/>
              <a:t>addi</a:t>
            </a:r>
            <a:r>
              <a:rPr lang="en-US" altLang="zh-CN" dirty="0" smtClean="0"/>
              <a:t> </a:t>
            </a:r>
            <a:r>
              <a:rPr lang="en-US" altLang="zh-CN" dirty="0"/>
              <a:t>$</a:t>
            </a:r>
            <a:r>
              <a:rPr lang="en-US" altLang="zh-CN" dirty="0" err="1"/>
              <a:t>sp</a:t>
            </a:r>
            <a:r>
              <a:rPr lang="en-US" altLang="zh-CN" dirty="0"/>
              <a:t>, $</a:t>
            </a:r>
            <a:r>
              <a:rPr lang="en-US" altLang="zh-CN" dirty="0" err="1"/>
              <a:t>sp</a:t>
            </a:r>
            <a:r>
              <a:rPr lang="en-US" altLang="zh-CN" dirty="0"/>
              <a:t>, −8 </a:t>
            </a:r>
            <a:r>
              <a:rPr lang="en-US" altLang="zh-CN" dirty="0" smtClean="0"/>
              <a:t>    # </a:t>
            </a:r>
            <a:r>
              <a:rPr lang="en-US" altLang="zh-CN" dirty="0"/>
              <a:t>make room in stack for 2 more items</a:t>
            </a:r>
          </a:p>
          <a:p>
            <a:r>
              <a:rPr lang="en-US" altLang="zh-CN" dirty="0" err="1"/>
              <a:t>sw</a:t>
            </a:r>
            <a:r>
              <a:rPr lang="en-US" altLang="zh-CN" dirty="0"/>
              <a:t> $</a:t>
            </a:r>
            <a:r>
              <a:rPr lang="en-US" altLang="zh-CN" dirty="0" err="1"/>
              <a:t>ra</a:t>
            </a:r>
            <a:r>
              <a:rPr lang="en-US" altLang="zh-CN" dirty="0"/>
              <a:t>, 4($</a:t>
            </a:r>
            <a:r>
              <a:rPr lang="en-US" altLang="zh-CN" dirty="0" err="1"/>
              <a:t>sp</a:t>
            </a:r>
            <a:r>
              <a:rPr lang="en-US" altLang="zh-CN" dirty="0"/>
              <a:t>) </a:t>
            </a:r>
            <a:r>
              <a:rPr lang="en-US" altLang="zh-CN" dirty="0" smtClean="0"/>
              <a:t>         # </a:t>
            </a:r>
            <a:r>
              <a:rPr lang="en-US" altLang="zh-CN" dirty="0"/>
              <a:t>save the return address</a:t>
            </a:r>
          </a:p>
          <a:p>
            <a:r>
              <a:rPr lang="en-US" altLang="zh-CN" dirty="0" err="1"/>
              <a:t>sw</a:t>
            </a:r>
            <a:r>
              <a:rPr lang="en-US" altLang="zh-CN" dirty="0"/>
              <a:t> $a0, 0($</a:t>
            </a:r>
            <a:r>
              <a:rPr lang="en-US" altLang="zh-CN" dirty="0" err="1"/>
              <a:t>sp</a:t>
            </a:r>
            <a:r>
              <a:rPr lang="en-US" altLang="zh-CN" dirty="0" smtClean="0"/>
              <a:t>)         </a:t>
            </a:r>
            <a:r>
              <a:rPr lang="en-US" altLang="zh-CN" dirty="0"/>
              <a:t># save the argument n</a:t>
            </a:r>
          </a:p>
          <a:p>
            <a:r>
              <a:rPr lang="fr-FR" altLang="zh-CN" dirty="0"/>
              <a:t>slti $t0, $a0, </a:t>
            </a:r>
            <a:r>
              <a:rPr lang="fr-FR" altLang="zh-CN" dirty="0" smtClean="0"/>
              <a:t>1         </a:t>
            </a:r>
            <a:r>
              <a:rPr lang="fr-FR" altLang="zh-CN" dirty="0"/>
              <a:t># $t0 = $a0 x 2</a:t>
            </a:r>
          </a:p>
          <a:p>
            <a:r>
              <a:rPr lang="en-US" altLang="zh-CN" dirty="0" err="1"/>
              <a:t>beq</a:t>
            </a:r>
            <a:r>
              <a:rPr lang="en-US" altLang="zh-CN" dirty="0"/>
              <a:t>, $t0, $0, </a:t>
            </a:r>
            <a:r>
              <a:rPr lang="en-US" altLang="zh-CN" dirty="0" smtClean="0"/>
              <a:t>L1       </a:t>
            </a:r>
            <a:r>
              <a:rPr lang="en-US" altLang="zh-CN" dirty="0"/>
              <a:t># if $t0 = 0, </a:t>
            </a:r>
            <a:r>
              <a:rPr lang="en-US" altLang="zh-CN" dirty="0" err="1"/>
              <a:t>goto</a:t>
            </a:r>
            <a:r>
              <a:rPr lang="en-US" altLang="zh-CN" dirty="0"/>
              <a:t> L1</a:t>
            </a:r>
          </a:p>
          <a:p>
            <a:r>
              <a:rPr lang="en-US" altLang="zh-CN" dirty="0"/>
              <a:t>add $v0, $0, 1 </a:t>
            </a:r>
            <a:r>
              <a:rPr lang="en-US" altLang="zh-CN" dirty="0" smtClean="0"/>
              <a:t>        # </a:t>
            </a:r>
            <a:r>
              <a:rPr lang="en-US" altLang="zh-CN" dirty="0"/>
              <a:t>return 1</a:t>
            </a:r>
          </a:p>
          <a:p>
            <a:r>
              <a:rPr lang="en-US" altLang="zh-CN" dirty="0"/>
              <a:t>add $</a:t>
            </a:r>
            <a:r>
              <a:rPr lang="en-US" altLang="zh-CN" dirty="0" err="1"/>
              <a:t>sp</a:t>
            </a:r>
            <a:r>
              <a:rPr lang="en-US" altLang="zh-CN" dirty="0"/>
              <a:t>, $</a:t>
            </a:r>
            <a:r>
              <a:rPr lang="en-US" altLang="zh-CN" dirty="0" err="1"/>
              <a:t>sp</a:t>
            </a:r>
            <a:r>
              <a:rPr lang="en-US" altLang="zh-CN" dirty="0"/>
              <a:t>, </a:t>
            </a:r>
            <a:r>
              <a:rPr lang="en-US" altLang="zh-CN" dirty="0" smtClean="0"/>
              <a:t>8       </a:t>
            </a:r>
            <a:r>
              <a:rPr lang="en-US" altLang="zh-CN" dirty="0"/>
              <a:t># pop two items from the stack</a:t>
            </a:r>
          </a:p>
          <a:p>
            <a:r>
              <a:rPr lang="en-US" altLang="zh-CN" dirty="0" err="1"/>
              <a:t>jr</a:t>
            </a:r>
            <a:r>
              <a:rPr lang="en-US" altLang="zh-CN" dirty="0"/>
              <a:t> $</a:t>
            </a:r>
            <a:r>
              <a:rPr lang="en-US" altLang="zh-CN" dirty="0" err="1"/>
              <a:t>ra</a:t>
            </a:r>
            <a:r>
              <a:rPr lang="en-US" altLang="zh-CN" dirty="0"/>
              <a:t> </a:t>
            </a:r>
            <a:r>
              <a:rPr lang="en-US" altLang="zh-CN" dirty="0" smtClean="0"/>
              <a:t>                     # </a:t>
            </a:r>
            <a:r>
              <a:rPr lang="en-US" altLang="zh-CN" dirty="0"/>
              <a:t>return to the instruction after </a:t>
            </a:r>
            <a:r>
              <a:rPr lang="en-US" altLang="zh-CN" dirty="0" err="1"/>
              <a:t>jal</a:t>
            </a:r>
            <a:endParaRPr lang="en-US" altLang="zh-CN" dirty="0"/>
          </a:p>
          <a:p>
            <a:r>
              <a:rPr lang="en-US" altLang="zh-CN" dirty="0"/>
              <a:t>L1: </a:t>
            </a:r>
            <a:endParaRPr lang="en-US" altLang="zh-CN" dirty="0" smtClean="0"/>
          </a:p>
          <a:p>
            <a:r>
              <a:rPr lang="en-US" altLang="zh-CN" dirty="0" err="1" smtClean="0"/>
              <a:t>addi</a:t>
            </a:r>
            <a:r>
              <a:rPr lang="en-US" altLang="zh-CN" dirty="0" smtClean="0"/>
              <a:t> </a:t>
            </a:r>
            <a:r>
              <a:rPr lang="en-US" altLang="zh-CN" dirty="0"/>
              <a:t>$a0, $a0, −</a:t>
            </a:r>
            <a:r>
              <a:rPr lang="en-US" altLang="zh-CN" dirty="0" smtClean="0"/>
              <a:t>1    # </a:t>
            </a:r>
            <a:r>
              <a:rPr lang="en-US" altLang="zh-CN" dirty="0"/>
              <a:t>subtract 1 from argument</a:t>
            </a:r>
          </a:p>
          <a:p>
            <a:r>
              <a:rPr lang="en-US" altLang="zh-CN" dirty="0" err="1"/>
              <a:t>jal</a:t>
            </a:r>
            <a:r>
              <a:rPr lang="en-US" altLang="zh-CN" dirty="0"/>
              <a:t> FACT </a:t>
            </a:r>
            <a:r>
              <a:rPr lang="en-US" altLang="zh-CN" dirty="0" smtClean="0"/>
              <a:t>                # </a:t>
            </a:r>
            <a:r>
              <a:rPr lang="en-US" altLang="zh-CN" dirty="0"/>
              <a:t>call fact(n−1)</a:t>
            </a:r>
          </a:p>
          <a:p>
            <a:r>
              <a:rPr lang="en-US" altLang="zh-CN" dirty="0" err="1"/>
              <a:t>lw</a:t>
            </a:r>
            <a:r>
              <a:rPr lang="en-US" altLang="zh-CN" dirty="0"/>
              <a:t> $a0, 0($</a:t>
            </a:r>
            <a:r>
              <a:rPr lang="en-US" altLang="zh-CN" dirty="0" err="1"/>
              <a:t>sp</a:t>
            </a:r>
            <a:r>
              <a:rPr lang="en-US" altLang="zh-CN" dirty="0"/>
              <a:t>) </a:t>
            </a:r>
            <a:r>
              <a:rPr lang="en-US" altLang="zh-CN" dirty="0" smtClean="0"/>
              <a:t>        # </a:t>
            </a:r>
            <a:r>
              <a:rPr lang="en-US" altLang="zh-CN" dirty="0"/>
              <a:t>just returned from </a:t>
            </a:r>
            <a:r>
              <a:rPr lang="en-US" altLang="zh-CN" dirty="0" err="1"/>
              <a:t>jal</a:t>
            </a:r>
            <a:r>
              <a:rPr lang="en-US" altLang="zh-CN" dirty="0"/>
              <a:t>: restore n</a:t>
            </a:r>
          </a:p>
          <a:p>
            <a:r>
              <a:rPr lang="en-US" altLang="zh-CN" dirty="0" err="1"/>
              <a:t>lw</a:t>
            </a:r>
            <a:r>
              <a:rPr lang="en-US" altLang="zh-CN" dirty="0"/>
              <a:t> $</a:t>
            </a:r>
            <a:r>
              <a:rPr lang="en-US" altLang="zh-CN" dirty="0" err="1"/>
              <a:t>ra</a:t>
            </a:r>
            <a:r>
              <a:rPr lang="en-US" altLang="zh-CN" dirty="0"/>
              <a:t>, 4($</a:t>
            </a:r>
            <a:r>
              <a:rPr lang="en-US" altLang="zh-CN" dirty="0" err="1"/>
              <a:t>sp</a:t>
            </a:r>
            <a:r>
              <a:rPr lang="en-US" altLang="zh-CN" dirty="0"/>
              <a:t>) </a:t>
            </a:r>
            <a:r>
              <a:rPr lang="en-US" altLang="zh-CN" dirty="0" smtClean="0"/>
              <a:t>        # </a:t>
            </a:r>
            <a:r>
              <a:rPr lang="en-US" altLang="zh-CN" dirty="0"/>
              <a:t>restore the return address</a:t>
            </a:r>
          </a:p>
          <a:p>
            <a:r>
              <a:rPr lang="en-US" altLang="zh-CN" dirty="0"/>
              <a:t>add $</a:t>
            </a:r>
            <a:r>
              <a:rPr lang="en-US" altLang="zh-CN" dirty="0" err="1"/>
              <a:t>sp</a:t>
            </a:r>
            <a:r>
              <a:rPr lang="en-US" altLang="zh-CN" dirty="0"/>
              <a:t>, $</a:t>
            </a:r>
            <a:r>
              <a:rPr lang="en-US" altLang="zh-CN" dirty="0" err="1"/>
              <a:t>sp</a:t>
            </a:r>
            <a:r>
              <a:rPr lang="en-US" altLang="zh-CN" dirty="0"/>
              <a:t>, </a:t>
            </a:r>
            <a:r>
              <a:rPr lang="en-US" altLang="zh-CN" dirty="0" smtClean="0"/>
              <a:t>8       # </a:t>
            </a:r>
            <a:r>
              <a:rPr lang="en-US" altLang="zh-CN" dirty="0"/>
              <a:t>pop two items from the stack</a:t>
            </a:r>
          </a:p>
          <a:p>
            <a:r>
              <a:rPr lang="en-US" altLang="zh-CN" dirty="0" err="1"/>
              <a:t>mul</a:t>
            </a:r>
            <a:r>
              <a:rPr lang="en-US" altLang="zh-CN" dirty="0"/>
              <a:t> $v0, $a0, $</a:t>
            </a:r>
            <a:r>
              <a:rPr lang="en-US" altLang="zh-CN" dirty="0" smtClean="0"/>
              <a:t>v0  </a:t>
            </a:r>
            <a:r>
              <a:rPr lang="en-US" altLang="zh-CN" dirty="0"/>
              <a:t># return n*fact(n−1)</a:t>
            </a:r>
          </a:p>
          <a:p>
            <a:r>
              <a:rPr lang="en-US" altLang="zh-CN" dirty="0" err="1"/>
              <a:t>jr</a:t>
            </a:r>
            <a:r>
              <a:rPr lang="en-US" altLang="zh-CN" dirty="0"/>
              <a:t> $</a:t>
            </a:r>
            <a:r>
              <a:rPr lang="en-US" altLang="zh-CN" dirty="0" err="1" smtClean="0"/>
              <a:t>ra</a:t>
            </a:r>
            <a:r>
              <a:rPr lang="en-US" altLang="zh-CN" dirty="0" smtClean="0"/>
              <a:t>                      </a:t>
            </a:r>
            <a:r>
              <a:rPr lang="en-US" altLang="zh-CN" dirty="0"/>
              <a:t># return to the caller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902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Solution:</a:t>
            </a:r>
          </a:p>
          <a:p>
            <a:r>
              <a:rPr lang="en-US" altLang="zh-CN" dirty="0" smtClean="0"/>
              <a:t>b.</a:t>
            </a:r>
          </a:p>
          <a:p>
            <a:r>
              <a:rPr lang="en-US" altLang="zh-CN" dirty="0"/>
              <a:t>FACT: </a:t>
            </a:r>
            <a:endParaRPr lang="en-US" altLang="zh-CN" dirty="0" smtClean="0"/>
          </a:p>
          <a:p>
            <a:r>
              <a:rPr lang="en-US" altLang="zh-CN" dirty="0" err="1" smtClean="0"/>
              <a:t>addi</a:t>
            </a:r>
            <a:r>
              <a:rPr lang="en-US" altLang="zh-CN" dirty="0" smtClean="0"/>
              <a:t> </a:t>
            </a:r>
            <a:r>
              <a:rPr lang="en-US" altLang="zh-CN" dirty="0"/>
              <a:t>$</a:t>
            </a:r>
            <a:r>
              <a:rPr lang="en-US" altLang="zh-CN" dirty="0" err="1"/>
              <a:t>sp</a:t>
            </a:r>
            <a:r>
              <a:rPr lang="en-US" altLang="zh-CN" dirty="0"/>
              <a:t>, $</a:t>
            </a:r>
            <a:r>
              <a:rPr lang="en-US" altLang="zh-CN" dirty="0" err="1"/>
              <a:t>sp</a:t>
            </a:r>
            <a:r>
              <a:rPr lang="en-US" altLang="zh-CN" dirty="0"/>
              <a:t>, −</a:t>
            </a:r>
            <a:r>
              <a:rPr lang="en-US" altLang="zh-CN" dirty="0" smtClean="0"/>
              <a:t>8      </a:t>
            </a:r>
            <a:r>
              <a:rPr lang="en-US" altLang="zh-CN" dirty="0"/>
              <a:t># make room in stack for 2 more items</a:t>
            </a:r>
          </a:p>
          <a:p>
            <a:r>
              <a:rPr lang="en-US" altLang="zh-CN" dirty="0" err="1"/>
              <a:t>sw</a:t>
            </a:r>
            <a:r>
              <a:rPr lang="en-US" altLang="zh-CN" dirty="0"/>
              <a:t> $</a:t>
            </a:r>
            <a:r>
              <a:rPr lang="en-US" altLang="zh-CN" dirty="0" err="1"/>
              <a:t>ra</a:t>
            </a:r>
            <a:r>
              <a:rPr lang="en-US" altLang="zh-CN" dirty="0"/>
              <a:t>, 4($</a:t>
            </a:r>
            <a:r>
              <a:rPr lang="en-US" altLang="zh-CN" dirty="0" err="1"/>
              <a:t>sp</a:t>
            </a:r>
            <a:r>
              <a:rPr lang="en-US" altLang="zh-CN" dirty="0"/>
              <a:t>) </a:t>
            </a:r>
            <a:r>
              <a:rPr lang="en-US" altLang="zh-CN" dirty="0" smtClean="0"/>
              <a:t>          # </a:t>
            </a:r>
            <a:r>
              <a:rPr lang="en-US" altLang="zh-CN" dirty="0"/>
              <a:t>save the return address</a:t>
            </a:r>
          </a:p>
          <a:p>
            <a:r>
              <a:rPr lang="en-US" altLang="zh-CN" dirty="0" err="1"/>
              <a:t>sw</a:t>
            </a:r>
            <a:r>
              <a:rPr lang="en-US" altLang="zh-CN" dirty="0"/>
              <a:t> $a0, 0($</a:t>
            </a:r>
            <a:r>
              <a:rPr lang="en-US" altLang="zh-CN" dirty="0" err="1"/>
              <a:t>sp</a:t>
            </a:r>
            <a:r>
              <a:rPr lang="en-US" altLang="zh-CN" dirty="0" smtClean="0"/>
              <a:t>)          </a:t>
            </a:r>
            <a:r>
              <a:rPr lang="en-US" altLang="zh-CN" dirty="0"/>
              <a:t># save the argument n</a:t>
            </a:r>
          </a:p>
          <a:p>
            <a:r>
              <a:rPr lang="fr-FR" altLang="zh-CN" dirty="0"/>
              <a:t>slti $t0, $a0, </a:t>
            </a:r>
            <a:r>
              <a:rPr lang="fr-FR" altLang="zh-CN" dirty="0" smtClean="0"/>
              <a:t>1          </a:t>
            </a:r>
            <a:r>
              <a:rPr lang="fr-FR" altLang="zh-CN" dirty="0"/>
              <a:t># $t0 = $a0 x 2</a:t>
            </a:r>
          </a:p>
          <a:p>
            <a:r>
              <a:rPr lang="en-US" altLang="zh-CN" dirty="0" err="1"/>
              <a:t>beq</a:t>
            </a:r>
            <a:r>
              <a:rPr lang="en-US" altLang="zh-CN" dirty="0"/>
              <a:t>, $t0, $0, </a:t>
            </a:r>
            <a:r>
              <a:rPr lang="en-US" altLang="zh-CN" dirty="0" smtClean="0"/>
              <a:t>L1        </a:t>
            </a:r>
            <a:r>
              <a:rPr lang="en-US" altLang="zh-CN" dirty="0"/>
              <a:t># if $t0 = 0, </a:t>
            </a:r>
            <a:r>
              <a:rPr lang="en-US" altLang="zh-CN" dirty="0" err="1"/>
              <a:t>goto</a:t>
            </a:r>
            <a:r>
              <a:rPr lang="en-US" altLang="zh-CN" dirty="0"/>
              <a:t> L1</a:t>
            </a:r>
          </a:p>
          <a:p>
            <a:r>
              <a:rPr lang="en-US" altLang="zh-CN" dirty="0"/>
              <a:t>add $v0, $0, </a:t>
            </a:r>
            <a:r>
              <a:rPr lang="en-US" altLang="zh-CN" dirty="0" smtClean="0"/>
              <a:t>1          </a:t>
            </a:r>
            <a:r>
              <a:rPr lang="en-US" altLang="zh-CN" dirty="0"/>
              <a:t># return 1</a:t>
            </a:r>
          </a:p>
          <a:p>
            <a:r>
              <a:rPr lang="en-US" altLang="zh-CN" dirty="0"/>
              <a:t>add $</a:t>
            </a:r>
            <a:r>
              <a:rPr lang="en-US" altLang="zh-CN" dirty="0" err="1"/>
              <a:t>sp</a:t>
            </a:r>
            <a:r>
              <a:rPr lang="en-US" altLang="zh-CN" dirty="0"/>
              <a:t>, $</a:t>
            </a:r>
            <a:r>
              <a:rPr lang="en-US" altLang="zh-CN" dirty="0" err="1"/>
              <a:t>sp</a:t>
            </a:r>
            <a:r>
              <a:rPr lang="en-US" altLang="zh-CN" dirty="0"/>
              <a:t>, </a:t>
            </a:r>
            <a:r>
              <a:rPr lang="en-US" altLang="zh-CN" dirty="0" smtClean="0"/>
              <a:t>8         </a:t>
            </a:r>
            <a:r>
              <a:rPr lang="en-US" altLang="zh-CN" dirty="0"/>
              <a:t># pop two items from the stack</a:t>
            </a:r>
          </a:p>
          <a:p>
            <a:r>
              <a:rPr lang="en-US" altLang="zh-CN" dirty="0" err="1"/>
              <a:t>jr</a:t>
            </a:r>
            <a:r>
              <a:rPr lang="en-US" altLang="zh-CN" dirty="0"/>
              <a:t> $</a:t>
            </a:r>
            <a:r>
              <a:rPr lang="en-US" altLang="zh-CN" dirty="0" err="1" smtClean="0"/>
              <a:t>ra</a:t>
            </a:r>
            <a:r>
              <a:rPr lang="en-US" altLang="zh-CN" dirty="0" smtClean="0"/>
              <a:t>                        </a:t>
            </a:r>
            <a:r>
              <a:rPr lang="en-US" altLang="zh-CN" dirty="0"/>
              <a:t># return to the instruction after </a:t>
            </a:r>
            <a:r>
              <a:rPr lang="en-US" altLang="zh-CN" dirty="0" err="1"/>
              <a:t>jal</a:t>
            </a:r>
            <a:endParaRPr lang="en-US" altLang="zh-CN" dirty="0"/>
          </a:p>
          <a:p>
            <a:r>
              <a:rPr lang="en-US" altLang="zh-CN" dirty="0"/>
              <a:t>L1: </a:t>
            </a:r>
            <a:endParaRPr lang="en-US" altLang="zh-CN" dirty="0" smtClean="0"/>
          </a:p>
          <a:p>
            <a:r>
              <a:rPr lang="en-US" altLang="zh-CN" dirty="0" err="1" smtClean="0"/>
              <a:t>addi</a:t>
            </a:r>
            <a:r>
              <a:rPr lang="en-US" altLang="zh-CN" dirty="0" smtClean="0"/>
              <a:t> </a:t>
            </a:r>
            <a:r>
              <a:rPr lang="en-US" altLang="zh-CN" dirty="0"/>
              <a:t>$a0, $a0, −</a:t>
            </a:r>
            <a:r>
              <a:rPr lang="en-US" altLang="zh-CN" dirty="0" smtClean="0"/>
              <a:t>1     </a:t>
            </a:r>
            <a:r>
              <a:rPr lang="en-US" altLang="zh-CN" dirty="0"/>
              <a:t># subtract 1 from argument</a:t>
            </a:r>
          </a:p>
          <a:p>
            <a:r>
              <a:rPr lang="en-US" altLang="zh-CN" dirty="0" err="1"/>
              <a:t>jal</a:t>
            </a:r>
            <a:r>
              <a:rPr lang="en-US" altLang="zh-CN" dirty="0"/>
              <a:t> FACT </a:t>
            </a:r>
            <a:r>
              <a:rPr lang="en-US" altLang="zh-CN" dirty="0" smtClean="0"/>
              <a:t>                 # </a:t>
            </a:r>
            <a:r>
              <a:rPr lang="en-US" altLang="zh-CN" dirty="0"/>
              <a:t>call fact(n−1)</a:t>
            </a:r>
          </a:p>
          <a:p>
            <a:r>
              <a:rPr lang="en-US" altLang="zh-CN" dirty="0" err="1"/>
              <a:t>lw</a:t>
            </a:r>
            <a:r>
              <a:rPr lang="en-US" altLang="zh-CN" dirty="0"/>
              <a:t> $a0, 0($</a:t>
            </a:r>
            <a:r>
              <a:rPr lang="en-US" altLang="zh-CN" dirty="0" err="1"/>
              <a:t>sp</a:t>
            </a:r>
            <a:r>
              <a:rPr lang="en-US" altLang="zh-CN" dirty="0" smtClean="0"/>
              <a:t>)          </a:t>
            </a:r>
            <a:r>
              <a:rPr lang="en-US" altLang="zh-CN" dirty="0"/>
              <a:t># just returned from </a:t>
            </a:r>
            <a:r>
              <a:rPr lang="en-US" altLang="zh-CN" dirty="0" err="1"/>
              <a:t>jal</a:t>
            </a:r>
            <a:r>
              <a:rPr lang="en-US" altLang="zh-CN" dirty="0"/>
              <a:t>: restore n</a:t>
            </a:r>
          </a:p>
          <a:p>
            <a:r>
              <a:rPr lang="en-US" altLang="zh-CN" dirty="0" err="1"/>
              <a:t>lw</a:t>
            </a:r>
            <a:r>
              <a:rPr lang="en-US" altLang="zh-CN" dirty="0"/>
              <a:t> $</a:t>
            </a:r>
            <a:r>
              <a:rPr lang="en-US" altLang="zh-CN" dirty="0" err="1"/>
              <a:t>ra</a:t>
            </a:r>
            <a:r>
              <a:rPr lang="en-US" altLang="zh-CN" dirty="0"/>
              <a:t>, 4($</a:t>
            </a:r>
            <a:r>
              <a:rPr lang="en-US" altLang="zh-CN" dirty="0" err="1"/>
              <a:t>sp</a:t>
            </a:r>
            <a:r>
              <a:rPr lang="en-US" altLang="zh-CN" dirty="0" smtClean="0"/>
              <a:t>)          </a:t>
            </a:r>
            <a:r>
              <a:rPr lang="en-US" altLang="zh-CN" dirty="0"/>
              <a:t># restore the return address</a:t>
            </a:r>
          </a:p>
          <a:p>
            <a:r>
              <a:rPr lang="en-US" altLang="zh-CN" dirty="0"/>
              <a:t>add $</a:t>
            </a:r>
            <a:r>
              <a:rPr lang="en-US" altLang="zh-CN" dirty="0" err="1"/>
              <a:t>sp</a:t>
            </a:r>
            <a:r>
              <a:rPr lang="en-US" altLang="zh-CN" dirty="0"/>
              <a:t>, $</a:t>
            </a:r>
            <a:r>
              <a:rPr lang="en-US" altLang="zh-CN" dirty="0" err="1"/>
              <a:t>sp</a:t>
            </a:r>
            <a:r>
              <a:rPr lang="en-US" altLang="zh-CN" dirty="0"/>
              <a:t>, </a:t>
            </a:r>
            <a:r>
              <a:rPr lang="en-US" altLang="zh-CN" dirty="0" smtClean="0"/>
              <a:t>8        </a:t>
            </a:r>
            <a:r>
              <a:rPr lang="en-US" altLang="zh-CN" dirty="0"/>
              <a:t># pop two items from the stack</a:t>
            </a:r>
          </a:p>
          <a:p>
            <a:r>
              <a:rPr lang="en-US" altLang="zh-CN" dirty="0" err="1"/>
              <a:t>mul</a:t>
            </a:r>
            <a:r>
              <a:rPr lang="en-US" altLang="zh-CN" dirty="0"/>
              <a:t> $v0, $a0, $v0 </a:t>
            </a:r>
            <a:r>
              <a:rPr lang="en-US" altLang="zh-CN" dirty="0" smtClean="0"/>
              <a:t>  # </a:t>
            </a:r>
            <a:r>
              <a:rPr lang="en-US" altLang="zh-CN" dirty="0"/>
              <a:t>return n*fact(n−1)</a:t>
            </a:r>
          </a:p>
          <a:p>
            <a:r>
              <a:rPr lang="en-US" altLang="zh-CN" dirty="0" err="1"/>
              <a:t>jr</a:t>
            </a:r>
            <a:r>
              <a:rPr lang="en-US" altLang="zh-CN" dirty="0"/>
              <a:t> $</a:t>
            </a:r>
            <a:r>
              <a:rPr lang="en-US" altLang="zh-CN" dirty="0" err="1"/>
              <a:t>ra</a:t>
            </a:r>
            <a:r>
              <a:rPr lang="en-US" altLang="zh-CN" dirty="0"/>
              <a:t> </a:t>
            </a:r>
            <a:r>
              <a:rPr lang="en-US" altLang="zh-CN" dirty="0" smtClean="0"/>
              <a:t>                      # </a:t>
            </a:r>
            <a:r>
              <a:rPr lang="en-US" altLang="zh-CN" dirty="0"/>
              <a:t>return to the caller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902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r>
              <a:rPr lang="en-US" altLang="zh-CN" b="1" dirty="0" smtClean="0"/>
              <a:t>2.20.2</a:t>
            </a:r>
            <a:r>
              <a:rPr lang="en-US" altLang="zh-CN" dirty="0" smtClean="0"/>
              <a:t>  For the recursive factorial MIPS program above, assume that the input is 4. Rewrite the factorial program to operate in a non-recursive manner. Restrict your register usage to registers $s0-$s7. What is the total number of instructions used to execute your solution from 2.20.2 versus the recursive version of the factorial program?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902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27168" cy="6213304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sz="2800" dirty="0" smtClean="0"/>
              <a:t>Solution:</a:t>
            </a:r>
          </a:p>
          <a:p>
            <a:pPr marL="0" indent="0">
              <a:buNone/>
            </a:pPr>
            <a:r>
              <a:rPr lang="en-US" altLang="zh-CN" dirty="0" smtClean="0"/>
              <a:t>    a.</a:t>
            </a:r>
          </a:p>
          <a:p>
            <a:pPr marL="0" indent="0">
              <a:buNone/>
            </a:pPr>
            <a:r>
              <a:rPr lang="en-US" altLang="zh-CN" dirty="0" smtClean="0"/>
              <a:t>    25 </a:t>
            </a:r>
            <a:r>
              <a:rPr lang="en-US" altLang="zh-CN" dirty="0"/>
              <a:t>MIPS instructions to execute non-recursive vs. 45 instructions to execute (corrected </a:t>
            </a:r>
            <a:r>
              <a:rPr lang="en-US" altLang="zh-CN" dirty="0" smtClean="0"/>
              <a:t>version of</a:t>
            </a:r>
            <a:r>
              <a:rPr lang="en-US" altLang="zh-CN" dirty="0"/>
              <a:t>) recursion</a:t>
            </a:r>
          </a:p>
          <a:p>
            <a:pPr marL="0" indent="0">
              <a:buNone/>
            </a:pPr>
            <a:r>
              <a:rPr lang="en-US" altLang="zh-CN" dirty="0" smtClean="0"/>
              <a:t>    Non-recursive </a:t>
            </a:r>
            <a:r>
              <a:rPr lang="en-US" altLang="zh-CN" dirty="0"/>
              <a:t>version:</a:t>
            </a:r>
          </a:p>
          <a:p>
            <a:r>
              <a:rPr lang="en-US" altLang="zh-CN" dirty="0"/>
              <a:t>FACT: </a:t>
            </a:r>
            <a:r>
              <a:rPr lang="en-US" altLang="zh-CN" dirty="0" smtClean="0"/>
              <a:t>   </a:t>
            </a:r>
            <a:r>
              <a:rPr lang="en-US" altLang="zh-CN" dirty="0" err="1" smtClean="0"/>
              <a:t>addi</a:t>
            </a:r>
            <a:r>
              <a:rPr lang="en-US" altLang="zh-CN" dirty="0" smtClean="0"/>
              <a:t> </a:t>
            </a:r>
            <a:r>
              <a:rPr lang="en-US" altLang="zh-CN" dirty="0"/>
              <a:t>$</a:t>
            </a:r>
            <a:r>
              <a:rPr lang="en-US" altLang="zh-CN" dirty="0" err="1"/>
              <a:t>sp</a:t>
            </a:r>
            <a:r>
              <a:rPr lang="en-US" altLang="zh-CN" dirty="0"/>
              <a:t>, $</a:t>
            </a:r>
            <a:r>
              <a:rPr lang="en-US" altLang="zh-CN" dirty="0" err="1"/>
              <a:t>sp</a:t>
            </a:r>
            <a:r>
              <a:rPr lang="en-US" altLang="zh-CN" dirty="0"/>
              <a:t>, −4</a:t>
            </a:r>
          </a:p>
          <a:p>
            <a:r>
              <a:rPr lang="en-US" altLang="zh-CN" dirty="0" smtClean="0"/>
              <a:t>               </a:t>
            </a:r>
            <a:r>
              <a:rPr lang="en-US" altLang="zh-CN" dirty="0" err="1" smtClean="0"/>
              <a:t>sw</a:t>
            </a:r>
            <a:r>
              <a:rPr lang="en-US" altLang="zh-CN" dirty="0" smtClean="0"/>
              <a:t> </a:t>
            </a:r>
            <a:r>
              <a:rPr lang="en-US" altLang="zh-CN" dirty="0"/>
              <a:t>$</a:t>
            </a:r>
            <a:r>
              <a:rPr lang="en-US" altLang="zh-CN" dirty="0" err="1"/>
              <a:t>ra</a:t>
            </a:r>
            <a:r>
              <a:rPr lang="en-US" altLang="zh-CN" dirty="0"/>
              <a:t>, 4($</a:t>
            </a:r>
            <a:r>
              <a:rPr lang="en-US" altLang="zh-CN" dirty="0" err="1"/>
              <a:t>sp</a:t>
            </a:r>
            <a:r>
              <a:rPr lang="en-US" altLang="zh-CN" dirty="0"/>
              <a:t>)</a:t>
            </a:r>
          </a:p>
          <a:p>
            <a:r>
              <a:rPr lang="en-US" altLang="zh-CN" dirty="0" smtClean="0"/>
              <a:t>               add </a:t>
            </a:r>
            <a:r>
              <a:rPr lang="en-US" altLang="zh-CN" dirty="0"/>
              <a:t>$s0, $0, $a0</a:t>
            </a:r>
          </a:p>
          <a:p>
            <a:r>
              <a:rPr lang="en-US" altLang="zh-CN" dirty="0" smtClean="0"/>
              <a:t>               add </a:t>
            </a:r>
            <a:r>
              <a:rPr lang="en-US" altLang="zh-CN" dirty="0"/>
              <a:t>$s2, $0, $1</a:t>
            </a:r>
          </a:p>
          <a:p>
            <a:r>
              <a:rPr lang="nl-NL" altLang="zh-CN" dirty="0" smtClean="0"/>
              <a:t>LOOP</a:t>
            </a:r>
            <a:r>
              <a:rPr lang="nl-NL" altLang="zh-CN" dirty="0"/>
              <a:t>: </a:t>
            </a:r>
            <a:r>
              <a:rPr lang="nl-NL" altLang="zh-CN" dirty="0" smtClean="0"/>
              <a:t>   slti </a:t>
            </a:r>
            <a:r>
              <a:rPr lang="nl-NL" altLang="zh-CN" dirty="0"/>
              <a:t>$t0, $s0, 2</a:t>
            </a:r>
          </a:p>
          <a:p>
            <a:r>
              <a:rPr lang="en-US" altLang="zh-CN" dirty="0" smtClean="0"/>
              <a:t>               </a:t>
            </a:r>
            <a:r>
              <a:rPr lang="en-US" altLang="zh-CN" dirty="0" err="1" smtClean="0"/>
              <a:t>bne</a:t>
            </a:r>
            <a:r>
              <a:rPr lang="en-US" altLang="zh-CN" dirty="0" smtClean="0"/>
              <a:t> </a:t>
            </a:r>
            <a:r>
              <a:rPr lang="en-US" altLang="zh-CN" dirty="0"/>
              <a:t>$t0, $0, DONE</a:t>
            </a:r>
          </a:p>
          <a:p>
            <a:r>
              <a:rPr lang="en-US" altLang="zh-CN" dirty="0" smtClean="0"/>
              <a:t>               </a:t>
            </a:r>
            <a:r>
              <a:rPr lang="en-US" altLang="zh-CN" dirty="0" err="1" smtClean="0"/>
              <a:t>mul</a:t>
            </a:r>
            <a:r>
              <a:rPr lang="en-US" altLang="zh-CN" dirty="0" smtClean="0"/>
              <a:t> </a:t>
            </a:r>
            <a:r>
              <a:rPr lang="en-US" altLang="zh-CN" dirty="0"/>
              <a:t>$s2, $s0, $s2</a:t>
            </a:r>
          </a:p>
          <a:p>
            <a:r>
              <a:rPr lang="en-US" altLang="zh-CN" dirty="0" smtClean="0"/>
              <a:t>               </a:t>
            </a:r>
            <a:r>
              <a:rPr lang="en-US" altLang="zh-CN" dirty="0" err="1" smtClean="0"/>
              <a:t>addi</a:t>
            </a:r>
            <a:r>
              <a:rPr lang="en-US" altLang="zh-CN" dirty="0" smtClean="0"/>
              <a:t> </a:t>
            </a:r>
            <a:r>
              <a:rPr lang="en-US" altLang="zh-CN" dirty="0"/>
              <a:t>$s0, $s0, −1</a:t>
            </a:r>
          </a:p>
          <a:p>
            <a:r>
              <a:rPr lang="en-US" altLang="zh-CN" dirty="0" smtClean="0"/>
              <a:t>               j </a:t>
            </a:r>
            <a:r>
              <a:rPr lang="en-US" altLang="zh-CN" dirty="0"/>
              <a:t>LOOP</a:t>
            </a:r>
          </a:p>
          <a:p>
            <a:r>
              <a:rPr lang="en-US" altLang="zh-CN" dirty="0"/>
              <a:t>DONE</a:t>
            </a:r>
            <a:r>
              <a:rPr lang="en-US" altLang="zh-CN" dirty="0" smtClean="0"/>
              <a:t>:   </a:t>
            </a:r>
            <a:r>
              <a:rPr lang="en-US" altLang="zh-CN" dirty="0"/>
              <a:t>add $v0, $0, $s2</a:t>
            </a:r>
          </a:p>
          <a:p>
            <a:r>
              <a:rPr lang="en-US" altLang="zh-CN" dirty="0" smtClean="0"/>
              <a:t>               </a:t>
            </a:r>
            <a:r>
              <a:rPr lang="en-US" altLang="zh-CN" dirty="0" err="1" smtClean="0"/>
              <a:t>lw</a:t>
            </a:r>
            <a:r>
              <a:rPr lang="en-US" altLang="zh-CN" dirty="0" smtClean="0"/>
              <a:t> </a:t>
            </a:r>
            <a:r>
              <a:rPr lang="en-US" altLang="zh-CN" dirty="0"/>
              <a:t>$</a:t>
            </a:r>
            <a:r>
              <a:rPr lang="en-US" altLang="zh-CN" dirty="0" err="1"/>
              <a:t>ra</a:t>
            </a:r>
            <a:r>
              <a:rPr lang="en-US" altLang="zh-CN" dirty="0"/>
              <a:t>, 4($</a:t>
            </a:r>
            <a:r>
              <a:rPr lang="en-US" altLang="zh-CN" dirty="0" err="1"/>
              <a:t>sp</a:t>
            </a:r>
            <a:r>
              <a:rPr lang="en-US" altLang="zh-CN" dirty="0"/>
              <a:t>)</a:t>
            </a:r>
          </a:p>
          <a:p>
            <a:r>
              <a:rPr lang="en-US" altLang="zh-CN" dirty="0" smtClean="0"/>
              <a:t>               </a:t>
            </a:r>
            <a:r>
              <a:rPr lang="en-US" altLang="zh-CN" dirty="0" err="1" smtClean="0"/>
              <a:t>addi</a:t>
            </a:r>
            <a:r>
              <a:rPr lang="en-US" altLang="zh-CN" dirty="0" smtClean="0"/>
              <a:t> </a:t>
            </a:r>
            <a:r>
              <a:rPr lang="en-US" altLang="zh-CN" dirty="0"/>
              <a:t>$</a:t>
            </a:r>
            <a:r>
              <a:rPr lang="en-US" altLang="zh-CN" dirty="0" err="1"/>
              <a:t>sp</a:t>
            </a:r>
            <a:r>
              <a:rPr lang="en-US" altLang="zh-CN" dirty="0"/>
              <a:t>, $</a:t>
            </a:r>
            <a:r>
              <a:rPr lang="en-US" altLang="zh-CN" dirty="0" err="1"/>
              <a:t>sp</a:t>
            </a:r>
            <a:r>
              <a:rPr lang="en-US" altLang="zh-CN" dirty="0"/>
              <a:t>, 4</a:t>
            </a:r>
          </a:p>
          <a:p>
            <a:r>
              <a:rPr lang="en-US" altLang="zh-CN" dirty="0" smtClean="0"/>
              <a:t>               </a:t>
            </a:r>
            <a:r>
              <a:rPr lang="en-US" altLang="zh-CN" dirty="0" err="1" smtClean="0"/>
              <a:t>jr</a:t>
            </a:r>
            <a:r>
              <a:rPr lang="en-US" altLang="zh-CN" dirty="0" smtClean="0"/>
              <a:t> </a:t>
            </a:r>
            <a:r>
              <a:rPr lang="en-US" altLang="zh-CN" dirty="0"/>
              <a:t>$</a:t>
            </a:r>
            <a:r>
              <a:rPr lang="en-US" altLang="zh-CN" dirty="0" err="1"/>
              <a:t>ra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4076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27168" cy="6213304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sz="2800" dirty="0" smtClean="0"/>
              <a:t>Solution:</a:t>
            </a:r>
          </a:p>
          <a:p>
            <a:pPr marL="0" indent="0">
              <a:buNone/>
            </a:pPr>
            <a:r>
              <a:rPr lang="en-US" altLang="zh-CN" dirty="0" smtClean="0"/>
              <a:t>    b.</a:t>
            </a:r>
          </a:p>
          <a:p>
            <a:pPr marL="0" indent="0">
              <a:buNone/>
            </a:pPr>
            <a:r>
              <a:rPr lang="en-US" altLang="zh-CN" dirty="0" smtClean="0"/>
              <a:t>    25 </a:t>
            </a:r>
            <a:r>
              <a:rPr lang="en-US" altLang="zh-CN" dirty="0"/>
              <a:t>MIPS instructions to execute non-recursive vs. 45 instructions to execute (corrected </a:t>
            </a:r>
            <a:r>
              <a:rPr lang="en-US" altLang="zh-CN" dirty="0" smtClean="0"/>
              <a:t>version of</a:t>
            </a:r>
            <a:r>
              <a:rPr lang="en-US" altLang="zh-CN" dirty="0"/>
              <a:t>) recursion</a:t>
            </a:r>
          </a:p>
          <a:p>
            <a:pPr marL="0" indent="0">
              <a:buNone/>
            </a:pPr>
            <a:r>
              <a:rPr lang="en-US" altLang="zh-CN" dirty="0" smtClean="0"/>
              <a:t>    Non-recursive </a:t>
            </a:r>
            <a:r>
              <a:rPr lang="en-US" altLang="zh-CN" dirty="0"/>
              <a:t>version:</a:t>
            </a:r>
          </a:p>
          <a:p>
            <a:r>
              <a:rPr lang="en-US" altLang="zh-CN" dirty="0"/>
              <a:t>FACT: </a:t>
            </a:r>
            <a:r>
              <a:rPr lang="en-US" altLang="zh-CN" dirty="0" smtClean="0"/>
              <a:t>   </a:t>
            </a:r>
            <a:r>
              <a:rPr lang="en-US" altLang="zh-CN" dirty="0" err="1" smtClean="0"/>
              <a:t>addi</a:t>
            </a:r>
            <a:r>
              <a:rPr lang="en-US" altLang="zh-CN" dirty="0" smtClean="0"/>
              <a:t> </a:t>
            </a:r>
            <a:r>
              <a:rPr lang="en-US" altLang="zh-CN" dirty="0"/>
              <a:t>$</a:t>
            </a:r>
            <a:r>
              <a:rPr lang="en-US" altLang="zh-CN" dirty="0" err="1"/>
              <a:t>sp</a:t>
            </a:r>
            <a:r>
              <a:rPr lang="en-US" altLang="zh-CN" dirty="0"/>
              <a:t>, $</a:t>
            </a:r>
            <a:r>
              <a:rPr lang="en-US" altLang="zh-CN" dirty="0" err="1"/>
              <a:t>sp</a:t>
            </a:r>
            <a:r>
              <a:rPr lang="en-US" altLang="zh-CN" dirty="0"/>
              <a:t>, −4</a:t>
            </a:r>
          </a:p>
          <a:p>
            <a:r>
              <a:rPr lang="en-US" altLang="zh-CN" dirty="0" smtClean="0"/>
              <a:t>               </a:t>
            </a:r>
            <a:r>
              <a:rPr lang="en-US" altLang="zh-CN" dirty="0" err="1" smtClean="0"/>
              <a:t>sw</a:t>
            </a:r>
            <a:r>
              <a:rPr lang="en-US" altLang="zh-CN" dirty="0" smtClean="0"/>
              <a:t> </a:t>
            </a:r>
            <a:r>
              <a:rPr lang="en-US" altLang="zh-CN" dirty="0"/>
              <a:t>$</a:t>
            </a:r>
            <a:r>
              <a:rPr lang="en-US" altLang="zh-CN" dirty="0" err="1"/>
              <a:t>ra</a:t>
            </a:r>
            <a:r>
              <a:rPr lang="en-US" altLang="zh-CN" dirty="0"/>
              <a:t>, 4($</a:t>
            </a:r>
            <a:r>
              <a:rPr lang="en-US" altLang="zh-CN" dirty="0" err="1"/>
              <a:t>sp</a:t>
            </a:r>
            <a:r>
              <a:rPr lang="en-US" altLang="zh-CN" dirty="0"/>
              <a:t>)</a:t>
            </a:r>
          </a:p>
          <a:p>
            <a:r>
              <a:rPr lang="en-US" altLang="zh-CN" dirty="0" smtClean="0"/>
              <a:t>               add </a:t>
            </a:r>
            <a:r>
              <a:rPr lang="en-US" altLang="zh-CN" dirty="0"/>
              <a:t>$s0, $0, $a0</a:t>
            </a:r>
          </a:p>
          <a:p>
            <a:r>
              <a:rPr lang="en-US" altLang="zh-CN" dirty="0" smtClean="0"/>
              <a:t>               add </a:t>
            </a:r>
            <a:r>
              <a:rPr lang="en-US" altLang="zh-CN" dirty="0"/>
              <a:t>$s2, $0, $1</a:t>
            </a:r>
          </a:p>
          <a:p>
            <a:r>
              <a:rPr lang="nl-NL" altLang="zh-CN" dirty="0"/>
              <a:t>LOOP: </a:t>
            </a:r>
            <a:r>
              <a:rPr lang="nl-NL" altLang="zh-CN" dirty="0" smtClean="0"/>
              <a:t>   slti </a:t>
            </a:r>
            <a:r>
              <a:rPr lang="nl-NL" altLang="zh-CN" dirty="0"/>
              <a:t>$t0, $s0, 2</a:t>
            </a:r>
          </a:p>
          <a:p>
            <a:r>
              <a:rPr lang="en-US" altLang="zh-CN" dirty="0" smtClean="0"/>
              <a:t>               </a:t>
            </a:r>
            <a:r>
              <a:rPr lang="en-US" altLang="zh-CN" dirty="0" err="1" smtClean="0"/>
              <a:t>bne</a:t>
            </a:r>
            <a:r>
              <a:rPr lang="en-US" altLang="zh-CN" dirty="0" smtClean="0"/>
              <a:t> </a:t>
            </a:r>
            <a:r>
              <a:rPr lang="en-US" altLang="zh-CN" dirty="0"/>
              <a:t>$t0, $0, DONE</a:t>
            </a:r>
          </a:p>
          <a:p>
            <a:r>
              <a:rPr lang="en-US" altLang="zh-CN" dirty="0" smtClean="0"/>
              <a:t>               </a:t>
            </a:r>
            <a:r>
              <a:rPr lang="en-US" altLang="zh-CN" dirty="0" err="1" smtClean="0"/>
              <a:t>mul</a:t>
            </a:r>
            <a:r>
              <a:rPr lang="en-US" altLang="zh-CN" dirty="0" smtClean="0"/>
              <a:t> </a:t>
            </a:r>
            <a:r>
              <a:rPr lang="en-US" altLang="zh-CN" dirty="0"/>
              <a:t>$s2, $s0, $s2</a:t>
            </a:r>
          </a:p>
          <a:p>
            <a:r>
              <a:rPr lang="en-US" altLang="zh-CN" dirty="0" smtClean="0"/>
              <a:t>               </a:t>
            </a:r>
            <a:r>
              <a:rPr lang="en-US" altLang="zh-CN" dirty="0" err="1" smtClean="0"/>
              <a:t>addi</a:t>
            </a:r>
            <a:r>
              <a:rPr lang="en-US" altLang="zh-CN" dirty="0" smtClean="0"/>
              <a:t> </a:t>
            </a:r>
            <a:r>
              <a:rPr lang="en-US" altLang="zh-CN" dirty="0"/>
              <a:t>$s0, $s0, −1</a:t>
            </a:r>
          </a:p>
          <a:p>
            <a:r>
              <a:rPr lang="en-US" altLang="zh-CN" dirty="0" smtClean="0"/>
              <a:t>               j </a:t>
            </a:r>
            <a:r>
              <a:rPr lang="en-US" altLang="zh-CN" dirty="0"/>
              <a:t>LOOP</a:t>
            </a:r>
          </a:p>
          <a:p>
            <a:r>
              <a:rPr lang="en-US" altLang="zh-CN" dirty="0"/>
              <a:t>DONE: </a:t>
            </a:r>
            <a:r>
              <a:rPr lang="en-US" altLang="zh-CN" dirty="0" smtClean="0"/>
              <a:t>  add </a:t>
            </a:r>
            <a:r>
              <a:rPr lang="en-US" altLang="zh-CN" dirty="0"/>
              <a:t>$v0, $0, $s2</a:t>
            </a:r>
          </a:p>
          <a:p>
            <a:r>
              <a:rPr lang="en-US" altLang="zh-CN" dirty="0" smtClean="0"/>
              <a:t>               </a:t>
            </a:r>
            <a:r>
              <a:rPr lang="en-US" altLang="zh-CN" dirty="0" err="1" smtClean="0"/>
              <a:t>lw</a:t>
            </a:r>
            <a:r>
              <a:rPr lang="en-US" altLang="zh-CN" dirty="0" smtClean="0"/>
              <a:t> </a:t>
            </a:r>
            <a:r>
              <a:rPr lang="en-US" altLang="zh-CN" dirty="0"/>
              <a:t>$</a:t>
            </a:r>
            <a:r>
              <a:rPr lang="en-US" altLang="zh-CN" dirty="0" err="1"/>
              <a:t>ra</a:t>
            </a:r>
            <a:r>
              <a:rPr lang="en-US" altLang="zh-CN" dirty="0"/>
              <a:t>, 4($</a:t>
            </a:r>
            <a:r>
              <a:rPr lang="en-US" altLang="zh-CN" dirty="0" err="1"/>
              <a:t>sp</a:t>
            </a:r>
            <a:r>
              <a:rPr lang="en-US" altLang="zh-CN" dirty="0"/>
              <a:t>)</a:t>
            </a:r>
          </a:p>
          <a:p>
            <a:r>
              <a:rPr lang="en-US" altLang="zh-CN" dirty="0" smtClean="0"/>
              <a:t>               </a:t>
            </a:r>
            <a:r>
              <a:rPr lang="en-US" altLang="zh-CN" dirty="0" err="1" smtClean="0"/>
              <a:t>addi</a:t>
            </a:r>
            <a:r>
              <a:rPr lang="en-US" altLang="zh-CN" dirty="0" smtClean="0"/>
              <a:t> </a:t>
            </a:r>
            <a:r>
              <a:rPr lang="en-US" altLang="zh-CN" dirty="0"/>
              <a:t>$</a:t>
            </a:r>
            <a:r>
              <a:rPr lang="en-US" altLang="zh-CN" dirty="0" err="1"/>
              <a:t>sp</a:t>
            </a:r>
            <a:r>
              <a:rPr lang="en-US" altLang="zh-CN" dirty="0"/>
              <a:t>, $</a:t>
            </a:r>
            <a:r>
              <a:rPr lang="en-US" altLang="zh-CN" dirty="0" err="1"/>
              <a:t>sp</a:t>
            </a:r>
            <a:r>
              <a:rPr lang="en-US" altLang="zh-CN" dirty="0"/>
              <a:t>, 4</a:t>
            </a:r>
          </a:p>
          <a:p>
            <a:r>
              <a:rPr lang="en-US" altLang="zh-CN" dirty="0" smtClean="0"/>
              <a:t>               </a:t>
            </a:r>
            <a:r>
              <a:rPr lang="en-US" altLang="zh-CN" dirty="0" err="1" smtClean="0"/>
              <a:t>jr</a:t>
            </a:r>
            <a:r>
              <a:rPr lang="en-US" altLang="zh-CN" dirty="0" smtClean="0"/>
              <a:t> </a:t>
            </a:r>
            <a:r>
              <a:rPr lang="en-US" altLang="zh-CN" dirty="0"/>
              <a:t>$</a:t>
            </a:r>
            <a:r>
              <a:rPr lang="en-US" altLang="zh-CN" dirty="0" err="1"/>
              <a:t>ra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327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/>
          <a:lstStyle/>
          <a:p>
            <a:r>
              <a:rPr lang="en-US" altLang="zh-CN" b="1" dirty="0" smtClean="0"/>
              <a:t>2.20.3</a:t>
            </a:r>
            <a:r>
              <a:rPr lang="en-US" altLang="zh-CN" dirty="0" smtClean="0"/>
              <a:t>  Show the contents of the stack after each function call, assuming that the input is 4.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3499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Solution:</a:t>
            </a:r>
          </a:p>
          <a:p>
            <a:pPr marL="0" indent="0">
              <a:buNone/>
            </a:pPr>
            <a:r>
              <a:rPr lang="en-US" altLang="zh-CN" dirty="0" smtClean="0"/>
              <a:t>    a.</a:t>
            </a:r>
          </a:p>
          <a:p>
            <a:pPr marL="0" indent="0">
              <a:buNone/>
            </a:pPr>
            <a:r>
              <a:rPr lang="en-US" altLang="zh-CN" dirty="0" smtClean="0"/>
              <a:t>    Recursive </a:t>
            </a:r>
            <a:r>
              <a:rPr lang="en-US" altLang="zh-CN" dirty="0"/>
              <a:t>version</a:t>
            </a:r>
          </a:p>
          <a:p>
            <a:r>
              <a:rPr lang="en-US" altLang="zh-CN" dirty="0"/>
              <a:t>FACT: </a:t>
            </a:r>
            <a:r>
              <a:rPr lang="en-US" altLang="zh-CN" dirty="0" smtClean="0"/>
              <a:t>    </a:t>
            </a:r>
            <a:r>
              <a:rPr lang="en-US" altLang="zh-CN" dirty="0" err="1" smtClean="0"/>
              <a:t>addi</a:t>
            </a:r>
            <a:r>
              <a:rPr lang="en-US" altLang="zh-CN" dirty="0" smtClean="0"/>
              <a:t> </a:t>
            </a:r>
            <a:r>
              <a:rPr lang="en-US" altLang="zh-CN" dirty="0"/>
              <a:t>$</a:t>
            </a:r>
            <a:r>
              <a:rPr lang="en-US" altLang="zh-CN" dirty="0" err="1"/>
              <a:t>sp</a:t>
            </a:r>
            <a:r>
              <a:rPr lang="en-US" altLang="zh-CN" dirty="0"/>
              <a:t>, $</a:t>
            </a:r>
            <a:r>
              <a:rPr lang="en-US" altLang="zh-CN" dirty="0" err="1"/>
              <a:t>sp</a:t>
            </a:r>
            <a:r>
              <a:rPr lang="en-US" altLang="zh-CN" dirty="0"/>
              <a:t>, −8</a:t>
            </a:r>
          </a:p>
          <a:p>
            <a:r>
              <a:rPr lang="en-US" altLang="zh-CN" dirty="0" smtClean="0"/>
              <a:t>                </a:t>
            </a:r>
            <a:r>
              <a:rPr lang="en-US" altLang="zh-CN" dirty="0" err="1" smtClean="0"/>
              <a:t>sw</a:t>
            </a:r>
            <a:r>
              <a:rPr lang="en-US" altLang="zh-CN" dirty="0" smtClean="0"/>
              <a:t> </a:t>
            </a:r>
            <a:r>
              <a:rPr lang="en-US" altLang="zh-CN" dirty="0"/>
              <a:t>$</a:t>
            </a:r>
            <a:r>
              <a:rPr lang="en-US" altLang="zh-CN" dirty="0" err="1"/>
              <a:t>ra</a:t>
            </a:r>
            <a:r>
              <a:rPr lang="en-US" altLang="zh-CN" dirty="0"/>
              <a:t>, 4($</a:t>
            </a:r>
            <a:r>
              <a:rPr lang="en-US" altLang="zh-CN" dirty="0" err="1"/>
              <a:t>sp</a:t>
            </a:r>
            <a:r>
              <a:rPr lang="en-US" altLang="zh-CN" dirty="0"/>
              <a:t>)</a:t>
            </a:r>
          </a:p>
          <a:p>
            <a:r>
              <a:rPr lang="en-US" altLang="zh-CN" dirty="0" smtClean="0"/>
              <a:t>                </a:t>
            </a:r>
            <a:r>
              <a:rPr lang="en-US" altLang="zh-CN" dirty="0" err="1" smtClean="0"/>
              <a:t>sw</a:t>
            </a:r>
            <a:r>
              <a:rPr lang="en-US" altLang="zh-CN" dirty="0" smtClean="0"/>
              <a:t> </a:t>
            </a:r>
            <a:r>
              <a:rPr lang="en-US" altLang="zh-CN" dirty="0"/>
              <a:t>$a0, 0($</a:t>
            </a:r>
            <a:r>
              <a:rPr lang="en-US" altLang="zh-CN" dirty="0" err="1"/>
              <a:t>sp</a:t>
            </a:r>
            <a:r>
              <a:rPr lang="en-US" altLang="zh-CN" dirty="0"/>
              <a:t>)</a:t>
            </a:r>
          </a:p>
          <a:p>
            <a:r>
              <a:rPr lang="en-US" altLang="zh-CN" dirty="0" smtClean="0"/>
              <a:t>                add </a:t>
            </a:r>
            <a:r>
              <a:rPr lang="en-US" altLang="zh-CN" dirty="0"/>
              <a:t>$s0, $0, $a0</a:t>
            </a:r>
          </a:p>
          <a:p>
            <a:r>
              <a:rPr lang="en-US" altLang="zh-CN" dirty="0" smtClean="0"/>
              <a:t>HERE</a:t>
            </a:r>
            <a:r>
              <a:rPr lang="en-US" altLang="zh-CN" dirty="0"/>
              <a:t>: </a:t>
            </a:r>
            <a:r>
              <a:rPr lang="en-US" altLang="zh-CN" dirty="0" smtClean="0"/>
              <a:t>   </a:t>
            </a:r>
            <a:r>
              <a:rPr lang="en-US" altLang="zh-CN" dirty="0" err="1" smtClean="0"/>
              <a:t>slti</a:t>
            </a:r>
            <a:r>
              <a:rPr lang="en-US" altLang="zh-CN" dirty="0" smtClean="0"/>
              <a:t> </a:t>
            </a:r>
            <a:r>
              <a:rPr lang="en-US" altLang="zh-CN" dirty="0"/>
              <a:t>$t0, $a0, 2</a:t>
            </a:r>
          </a:p>
          <a:p>
            <a:r>
              <a:rPr lang="en-US" altLang="zh-CN" dirty="0" smtClean="0"/>
              <a:t>                </a:t>
            </a:r>
            <a:r>
              <a:rPr lang="en-US" altLang="zh-CN" dirty="0" err="1" smtClean="0"/>
              <a:t>beq</a:t>
            </a:r>
            <a:r>
              <a:rPr lang="en-US" altLang="zh-CN" dirty="0" smtClean="0"/>
              <a:t> </a:t>
            </a:r>
            <a:r>
              <a:rPr lang="en-US" altLang="zh-CN" dirty="0"/>
              <a:t>$t0, $0, L1</a:t>
            </a:r>
          </a:p>
          <a:p>
            <a:r>
              <a:rPr lang="en-US" altLang="zh-CN" dirty="0" smtClean="0"/>
              <a:t>                </a:t>
            </a:r>
            <a:r>
              <a:rPr lang="en-US" altLang="zh-CN" dirty="0" err="1" smtClean="0"/>
              <a:t>addi</a:t>
            </a:r>
            <a:r>
              <a:rPr lang="en-US" altLang="zh-CN" dirty="0" smtClean="0"/>
              <a:t> </a:t>
            </a:r>
            <a:r>
              <a:rPr lang="en-US" altLang="zh-CN" dirty="0"/>
              <a:t>$v0, $0, 1</a:t>
            </a:r>
          </a:p>
          <a:p>
            <a:r>
              <a:rPr lang="en-US" altLang="zh-CN" dirty="0" smtClean="0"/>
              <a:t>                </a:t>
            </a:r>
            <a:r>
              <a:rPr lang="en-US" altLang="zh-CN" dirty="0" err="1" smtClean="0"/>
              <a:t>addi</a:t>
            </a:r>
            <a:r>
              <a:rPr lang="en-US" altLang="zh-CN" dirty="0" smtClean="0"/>
              <a:t> </a:t>
            </a:r>
            <a:r>
              <a:rPr lang="en-US" altLang="zh-CN" dirty="0"/>
              <a:t>$</a:t>
            </a:r>
            <a:r>
              <a:rPr lang="en-US" altLang="zh-CN" dirty="0" err="1"/>
              <a:t>sp</a:t>
            </a:r>
            <a:r>
              <a:rPr lang="en-US" altLang="zh-CN" dirty="0"/>
              <a:t>, $</a:t>
            </a:r>
            <a:r>
              <a:rPr lang="en-US" altLang="zh-CN" dirty="0" err="1"/>
              <a:t>sp</a:t>
            </a:r>
            <a:r>
              <a:rPr lang="en-US" altLang="zh-CN" dirty="0"/>
              <a:t>, 8</a:t>
            </a:r>
          </a:p>
          <a:p>
            <a:r>
              <a:rPr lang="en-US" altLang="zh-CN" dirty="0" smtClean="0"/>
              <a:t>                </a:t>
            </a:r>
            <a:r>
              <a:rPr lang="en-US" altLang="zh-CN" dirty="0" err="1" smtClean="0"/>
              <a:t>jr</a:t>
            </a:r>
            <a:r>
              <a:rPr lang="en-US" altLang="zh-CN" dirty="0" smtClean="0"/>
              <a:t> </a:t>
            </a:r>
            <a:r>
              <a:rPr lang="en-US" altLang="zh-CN" dirty="0"/>
              <a:t>$</a:t>
            </a:r>
            <a:r>
              <a:rPr lang="en-US" altLang="zh-CN" dirty="0" err="1"/>
              <a:t>ra</a:t>
            </a:r>
            <a:endParaRPr lang="en-US" altLang="zh-CN" dirty="0"/>
          </a:p>
          <a:p>
            <a:r>
              <a:rPr lang="it-IT" altLang="zh-CN" dirty="0"/>
              <a:t>L1: </a:t>
            </a:r>
            <a:r>
              <a:rPr lang="it-IT" altLang="zh-CN" dirty="0" smtClean="0"/>
              <a:t>         addi </a:t>
            </a:r>
            <a:r>
              <a:rPr lang="it-IT" altLang="zh-CN" dirty="0"/>
              <a:t>$a0, $a0, −1</a:t>
            </a:r>
          </a:p>
          <a:p>
            <a:r>
              <a:rPr lang="en-US" altLang="zh-CN" dirty="0" smtClean="0"/>
              <a:t>                </a:t>
            </a:r>
            <a:r>
              <a:rPr lang="en-US" altLang="zh-CN" dirty="0" err="1" smtClean="0"/>
              <a:t>jal</a:t>
            </a:r>
            <a:r>
              <a:rPr lang="en-US" altLang="zh-CN" dirty="0" smtClean="0"/>
              <a:t> </a:t>
            </a:r>
            <a:r>
              <a:rPr lang="en-US" altLang="zh-CN" dirty="0"/>
              <a:t>FACT</a:t>
            </a:r>
          </a:p>
          <a:p>
            <a:r>
              <a:rPr lang="en-US" altLang="zh-CN" dirty="0" smtClean="0"/>
              <a:t>                </a:t>
            </a:r>
            <a:r>
              <a:rPr lang="en-US" altLang="zh-CN" dirty="0" err="1" smtClean="0"/>
              <a:t>mul</a:t>
            </a:r>
            <a:r>
              <a:rPr lang="en-US" altLang="zh-CN" dirty="0" smtClean="0"/>
              <a:t> </a:t>
            </a:r>
            <a:r>
              <a:rPr lang="en-US" altLang="zh-CN" dirty="0"/>
              <a:t>$v0, $s0, $v0</a:t>
            </a:r>
          </a:p>
          <a:p>
            <a:r>
              <a:rPr lang="en-US" altLang="zh-CN" dirty="0" smtClean="0"/>
              <a:t>                </a:t>
            </a:r>
            <a:r>
              <a:rPr lang="en-US" altLang="zh-CN" dirty="0" err="1" smtClean="0"/>
              <a:t>lw</a:t>
            </a:r>
            <a:r>
              <a:rPr lang="en-US" altLang="zh-CN" dirty="0" smtClean="0"/>
              <a:t> </a:t>
            </a:r>
            <a:r>
              <a:rPr lang="en-US" altLang="zh-CN" dirty="0"/>
              <a:t>$a0, 0($</a:t>
            </a:r>
            <a:r>
              <a:rPr lang="en-US" altLang="zh-CN" dirty="0" err="1"/>
              <a:t>sp</a:t>
            </a:r>
            <a:r>
              <a:rPr lang="en-US" altLang="zh-CN" dirty="0"/>
              <a:t>)</a:t>
            </a:r>
          </a:p>
          <a:p>
            <a:r>
              <a:rPr lang="en-US" altLang="zh-CN" dirty="0" smtClean="0"/>
              <a:t>                </a:t>
            </a:r>
            <a:r>
              <a:rPr lang="en-US" altLang="zh-CN" dirty="0" err="1" smtClean="0"/>
              <a:t>lw</a:t>
            </a:r>
            <a:r>
              <a:rPr lang="en-US" altLang="zh-CN" dirty="0" smtClean="0"/>
              <a:t> </a:t>
            </a:r>
            <a:r>
              <a:rPr lang="en-US" altLang="zh-CN" dirty="0"/>
              <a:t>$</a:t>
            </a:r>
            <a:r>
              <a:rPr lang="en-US" altLang="zh-CN" dirty="0" err="1"/>
              <a:t>ra</a:t>
            </a:r>
            <a:r>
              <a:rPr lang="en-US" altLang="zh-CN" dirty="0"/>
              <a:t>, 4($</a:t>
            </a:r>
            <a:r>
              <a:rPr lang="en-US" altLang="zh-CN" dirty="0" err="1"/>
              <a:t>sp</a:t>
            </a:r>
            <a:r>
              <a:rPr lang="en-US" altLang="zh-CN" dirty="0"/>
              <a:t>)</a:t>
            </a:r>
          </a:p>
          <a:p>
            <a:r>
              <a:rPr lang="en-US" altLang="zh-CN" dirty="0" smtClean="0"/>
              <a:t>                </a:t>
            </a:r>
            <a:r>
              <a:rPr lang="en-US" altLang="zh-CN" dirty="0" err="1" smtClean="0"/>
              <a:t>addi</a:t>
            </a:r>
            <a:r>
              <a:rPr lang="en-US" altLang="zh-CN" dirty="0" smtClean="0"/>
              <a:t> </a:t>
            </a:r>
            <a:r>
              <a:rPr lang="en-US" altLang="zh-CN" dirty="0"/>
              <a:t>$</a:t>
            </a:r>
            <a:r>
              <a:rPr lang="en-US" altLang="zh-CN" dirty="0" err="1"/>
              <a:t>sp</a:t>
            </a:r>
            <a:r>
              <a:rPr lang="en-US" altLang="zh-CN" dirty="0"/>
              <a:t>, $</a:t>
            </a:r>
            <a:r>
              <a:rPr lang="en-US" altLang="zh-CN" dirty="0" err="1"/>
              <a:t>sp</a:t>
            </a:r>
            <a:r>
              <a:rPr lang="en-US" altLang="zh-CN" dirty="0"/>
              <a:t>, 8</a:t>
            </a:r>
          </a:p>
          <a:p>
            <a:r>
              <a:rPr lang="en-US" altLang="zh-CN" dirty="0" smtClean="0"/>
              <a:t>                </a:t>
            </a:r>
            <a:r>
              <a:rPr lang="en-US" altLang="zh-CN" dirty="0" err="1" smtClean="0"/>
              <a:t>jr</a:t>
            </a:r>
            <a:r>
              <a:rPr lang="en-US" altLang="zh-CN" dirty="0" smtClean="0"/>
              <a:t> </a:t>
            </a:r>
            <a:r>
              <a:rPr lang="en-US" altLang="zh-CN" dirty="0"/>
              <a:t>$</a:t>
            </a:r>
            <a:r>
              <a:rPr lang="en-US" altLang="zh-CN" dirty="0" err="1"/>
              <a:t>ra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793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r>
              <a:rPr lang="en-US" altLang="zh-CN" b="1" dirty="0" smtClean="0"/>
              <a:t>2.4.2</a:t>
            </a:r>
            <a:r>
              <a:rPr lang="en-US" altLang="zh-CN" dirty="0" smtClean="0"/>
              <a:t>  For the C statements above, how many MIPS assembly instructions are needed to perform the C statement?</a:t>
            </a:r>
          </a:p>
          <a:p>
            <a:r>
              <a:rPr lang="en-US" altLang="zh-CN" dirty="0" smtClean="0"/>
              <a:t>Solution:</a:t>
            </a:r>
          </a:p>
          <a:p>
            <a:pPr marL="0" indent="0">
              <a:buNone/>
            </a:pPr>
            <a:r>
              <a:rPr lang="en-US" altLang="zh-CN" dirty="0" smtClean="0"/>
              <a:t>   a</a:t>
            </a:r>
            <a:r>
              <a:rPr lang="en-US" altLang="zh-CN" dirty="0"/>
              <a:t>. 3</a:t>
            </a:r>
          </a:p>
          <a:p>
            <a:pPr marL="0" indent="0">
              <a:buNone/>
            </a:pPr>
            <a:r>
              <a:rPr lang="en-US" altLang="zh-CN" dirty="0" smtClean="0"/>
              <a:t>   b</a:t>
            </a:r>
            <a:r>
              <a:rPr lang="en-US" altLang="zh-CN" dirty="0"/>
              <a:t>. </a:t>
            </a:r>
            <a:r>
              <a:rPr lang="en-US" altLang="zh-CN" dirty="0" smtClean="0"/>
              <a:t>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902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11560" y="260648"/>
            <a:ext cx="7848872" cy="6213304"/>
          </a:xfrm>
        </p:spPr>
        <p:txBody>
          <a:bodyPr/>
          <a:lstStyle/>
          <a:p>
            <a:r>
              <a:rPr lang="en-US" altLang="zh-CN" dirty="0" smtClean="0"/>
              <a:t>Solution:</a:t>
            </a:r>
          </a:p>
          <a:p>
            <a:pPr marL="0" indent="0">
              <a:buNone/>
            </a:pPr>
            <a:r>
              <a:rPr lang="en-US" altLang="zh-CN" dirty="0" smtClean="0"/>
              <a:t>    a.</a:t>
            </a:r>
          </a:p>
          <a:p>
            <a:pPr marL="0" indent="0">
              <a:buNone/>
            </a:pPr>
            <a:r>
              <a:rPr lang="en-US" altLang="zh-CN" dirty="0" smtClean="0"/>
              <a:t>    at </a:t>
            </a:r>
            <a:r>
              <a:rPr lang="en-US" altLang="zh-CN" dirty="0"/>
              <a:t>label HERE, after calling function FACT with input of 4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/>
              <a:t>old $</a:t>
            </a:r>
            <a:r>
              <a:rPr lang="en-US" altLang="zh-CN" dirty="0" err="1"/>
              <a:t>sp</a:t>
            </a:r>
            <a:r>
              <a:rPr lang="en-US" altLang="zh-CN" dirty="0"/>
              <a:t> </a:t>
            </a:r>
            <a:r>
              <a:rPr lang="en-US" altLang="zh-CN" dirty="0" smtClean="0"/>
              <a:t>-&gt;      0xnnnnnnnn      ???</a:t>
            </a:r>
          </a:p>
          <a:p>
            <a:pPr marL="0" indent="0">
              <a:buNone/>
            </a:pPr>
            <a:r>
              <a:rPr lang="en-US" altLang="zh-CN" dirty="0" smtClean="0"/>
              <a:t>                              −</a:t>
            </a:r>
            <a:r>
              <a:rPr lang="en-US" altLang="zh-CN" dirty="0"/>
              <a:t>4 </a:t>
            </a:r>
            <a:r>
              <a:rPr lang="en-US" altLang="zh-CN" dirty="0" smtClean="0"/>
              <a:t>               contents </a:t>
            </a:r>
            <a:r>
              <a:rPr lang="en-US" altLang="zh-CN" dirty="0"/>
              <a:t>of register $</a:t>
            </a:r>
            <a:r>
              <a:rPr lang="en-US" altLang="zh-CN" dirty="0" err="1" smtClean="0"/>
              <a:t>ra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    $</a:t>
            </a:r>
            <a:r>
              <a:rPr lang="en-US" altLang="zh-CN" dirty="0" err="1"/>
              <a:t>sp</a:t>
            </a:r>
            <a:r>
              <a:rPr lang="en-US" altLang="zh-CN" dirty="0"/>
              <a:t>-</a:t>
            </a:r>
            <a:r>
              <a:rPr lang="en-US" altLang="zh-CN" dirty="0" smtClean="0"/>
              <a:t>&gt;              </a:t>
            </a:r>
            <a:r>
              <a:rPr lang="en-US" altLang="zh-CN" dirty="0"/>
              <a:t>−</a:t>
            </a:r>
            <a:r>
              <a:rPr lang="en-US" altLang="zh-CN" dirty="0" smtClean="0"/>
              <a:t>8                contents </a:t>
            </a:r>
            <a:r>
              <a:rPr lang="en-US" altLang="zh-CN" dirty="0"/>
              <a:t>of register $</a:t>
            </a:r>
            <a:r>
              <a:rPr lang="en-US" altLang="zh-CN" dirty="0" smtClean="0"/>
              <a:t>a0</a:t>
            </a:r>
          </a:p>
          <a:p>
            <a:pPr marL="0" indent="0">
              <a:buNone/>
            </a:pPr>
            <a:r>
              <a:rPr lang="en-US" altLang="zh-CN" dirty="0" smtClean="0"/>
              <a:t>    at </a:t>
            </a:r>
            <a:r>
              <a:rPr lang="en-US" altLang="zh-CN" dirty="0"/>
              <a:t>label HERE, after calling function FACT with input of 3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/>
              <a:t>old $</a:t>
            </a:r>
            <a:r>
              <a:rPr lang="en-US" altLang="zh-CN" dirty="0" err="1"/>
              <a:t>sp</a:t>
            </a:r>
            <a:r>
              <a:rPr lang="en-US" altLang="zh-CN" dirty="0"/>
              <a:t> </a:t>
            </a:r>
            <a:r>
              <a:rPr lang="en-US" altLang="zh-CN" dirty="0" smtClean="0"/>
              <a:t> -&gt;     </a:t>
            </a:r>
            <a:r>
              <a:rPr lang="en-US" altLang="zh-CN" dirty="0"/>
              <a:t>0xnnnnnnnn </a:t>
            </a:r>
            <a:r>
              <a:rPr lang="en-US" altLang="zh-CN" dirty="0" smtClean="0"/>
              <a:t>     ???</a:t>
            </a:r>
          </a:p>
          <a:p>
            <a:pPr marL="0" indent="0">
              <a:buNone/>
            </a:pPr>
            <a:r>
              <a:rPr lang="en-US" altLang="zh-CN" dirty="0" smtClean="0"/>
              <a:t>                         −</a:t>
            </a:r>
            <a:r>
              <a:rPr lang="en-US" altLang="zh-CN" dirty="0"/>
              <a:t>4 </a:t>
            </a:r>
            <a:r>
              <a:rPr lang="en-US" altLang="zh-CN" dirty="0" smtClean="0"/>
              <a:t>                   contents </a:t>
            </a:r>
            <a:r>
              <a:rPr lang="en-US" altLang="zh-CN" dirty="0"/>
              <a:t>of register $</a:t>
            </a:r>
            <a:r>
              <a:rPr lang="en-US" altLang="zh-CN" dirty="0" err="1" smtClean="0"/>
              <a:t>ra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                      −</a:t>
            </a:r>
            <a:r>
              <a:rPr lang="en-US" altLang="zh-CN" dirty="0"/>
              <a:t>8 </a:t>
            </a:r>
            <a:r>
              <a:rPr lang="en-US" altLang="zh-CN" dirty="0" smtClean="0"/>
              <a:t>                   contents </a:t>
            </a:r>
            <a:r>
              <a:rPr lang="en-US" altLang="zh-CN" dirty="0"/>
              <a:t>of register $</a:t>
            </a:r>
            <a:r>
              <a:rPr lang="en-US" altLang="zh-CN" dirty="0" smtClean="0"/>
              <a:t>a0</a:t>
            </a:r>
          </a:p>
          <a:p>
            <a:pPr marL="0" indent="0">
              <a:buNone/>
            </a:pPr>
            <a:r>
              <a:rPr lang="en-US" altLang="zh-CN" dirty="0" smtClean="0"/>
              <a:t>                         −</a:t>
            </a:r>
            <a:r>
              <a:rPr lang="en-US" altLang="zh-CN" dirty="0"/>
              <a:t>12 </a:t>
            </a:r>
            <a:r>
              <a:rPr lang="en-US" altLang="zh-CN" dirty="0" smtClean="0"/>
              <a:t>                 contents </a:t>
            </a:r>
            <a:r>
              <a:rPr lang="en-US" altLang="zh-CN" dirty="0"/>
              <a:t>of register $</a:t>
            </a:r>
            <a:r>
              <a:rPr lang="en-US" altLang="zh-CN" dirty="0" err="1" smtClean="0"/>
              <a:t>ra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    $</a:t>
            </a:r>
            <a:r>
              <a:rPr lang="en-US" altLang="zh-CN" dirty="0" err="1" smtClean="0"/>
              <a:t>sp</a:t>
            </a:r>
            <a:r>
              <a:rPr lang="en-US" altLang="zh-CN" dirty="0" smtClean="0"/>
              <a:t> -&gt;        −</a:t>
            </a:r>
            <a:r>
              <a:rPr lang="en-US" altLang="zh-CN" dirty="0"/>
              <a:t>16 </a:t>
            </a:r>
            <a:r>
              <a:rPr lang="en-US" altLang="zh-CN" dirty="0" smtClean="0"/>
              <a:t>                 contents </a:t>
            </a:r>
            <a:r>
              <a:rPr lang="en-US" altLang="zh-CN" dirty="0"/>
              <a:t>of register $a0</a:t>
            </a:r>
          </a:p>
        </p:txBody>
      </p:sp>
    </p:spTree>
    <p:extLst>
      <p:ext uri="{BB962C8B-B14F-4D97-AF65-F5344CB8AC3E}">
        <p14:creationId xmlns:p14="http://schemas.microsoft.com/office/powerpoint/2010/main" val="394793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11560" y="260648"/>
            <a:ext cx="7848872" cy="6213304"/>
          </a:xfrm>
        </p:spPr>
        <p:txBody>
          <a:bodyPr/>
          <a:lstStyle/>
          <a:p>
            <a:r>
              <a:rPr lang="en-US" altLang="zh-CN" dirty="0" smtClean="0"/>
              <a:t>Solution:</a:t>
            </a:r>
          </a:p>
          <a:p>
            <a:pPr marL="0" indent="0">
              <a:buNone/>
            </a:pPr>
            <a:r>
              <a:rPr lang="en-US" altLang="zh-CN" dirty="0" smtClean="0"/>
              <a:t>    a.</a:t>
            </a:r>
          </a:p>
          <a:p>
            <a:pPr marL="0" indent="0">
              <a:buNone/>
            </a:pPr>
            <a:r>
              <a:rPr lang="en-US" altLang="zh-CN" dirty="0" smtClean="0"/>
              <a:t>    </a:t>
            </a:r>
            <a:r>
              <a:rPr lang="en-US" altLang="zh-CN" dirty="0"/>
              <a:t>at label HERE, after calling function FACT with input of 2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/>
              <a:t>old $</a:t>
            </a:r>
            <a:r>
              <a:rPr lang="en-US" altLang="zh-CN" dirty="0" err="1"/>
              <a:t>sp</a:t>
            </a:r>
            <a:r>
              <a:rPr lang="en-US" altLang="zh-CN" dirty="0"/>
              <a:t> -&gt; </a:t>
            </a:r>
            <a:r>
              <a:rPr lang="en-US" altLang="zh-CN" dirty="0" smtClean="0"/>
              <a:t>   0xnnnnnnnn       ???</a:t>
            </a:r>
          </a:p>
          <a:p>
            <a:pPr marL="0" indent="0">
              <a:buNone/>
            </a:pPr>
            <a:r>
              <a:rPr lang="en-US" altLang="zh-CN" dirty="0" smtClean="0"/>
              <a:t>                       −</a:t>
            </a:r>
            <a:r>
              <a:rPr lang="en-US" altLang="zh-CN" dirty="0"/>
              <a:t>4 </a:t>
            </a:r>
            <a:r>
              <a:rPr lang="en-US" altLang="zh-CN" dirty="0" smtClean="0"/>
              <a:t>                    contents </a:t>
            </a:r>
            <a:r>
              <a:rPr lang="en-US" altLang="zh-CN" dirty="0"/>
              <a:t>of register $</a:t>
            </a:r>
            <a:r>
              <a:rPr lang="en-US" altLang="zh-CN" dirty="0" err="1" smtClean="0"/>
              <a:t>ra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                    −</a:t>
            </a:r>
            <a:r>
              <a:rPr lang="en-US" altLang="zh-CN" dirty="0"/>
              <a:t>8 </a:t>
            </a:r>
            <a:r>
              <a:rPr lang="en-US" altLang="zh-CN" dirty="0" smtClean="0"/>
              <a:t>                    contents </a:t>
            </a:r>
            <a:r>
              <a:rPr lang="en-US" altLang="zh-CN" dirty="0"/>
              <a:t>of register $</a:t>
            </a:r>
            <a:r>
              <a:rPr lang="en-US" altLang="zh-CN" dirty="0" smtClean="0"/>
              <a:t>a0</a:t>
            </a:r>
          </a:p>
          <a:p>
            <a:pPr marL="0" indent="0">
              <a:buNone/>
            </a:pPr>
            <a:r>
              <a:rPr lang="en-US" altLang="zh-CN" dirty="0" smtClean="0"/>
              <a:t>                       −</a:t>
            </a:r>
            <a:r>
              <a:rPr lang="en-US" altLang="zh-CN" dirty="0"/>
              <a:t>12 </a:t>
            </a:r>
            <a:r>
              <a:rPr lang="en-US" altLang="zh-CN" dirty="0" smtClean="0"/>
              <a:t>                  contents </a:t>
            </a:r>
            <a:r>
              <a:rPr lang="en-US" altLang="zh-CN" dirty="0"/>
              <a:t>of register $</a:t>
            </a:r>
            <a:r>
              <a:rPr lang="en-US" altLang="zh-CN" dirty="0" err="1" smtClean="0"/>
              <a:t>ra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                    −</a:t>
            </a:r>
            <a:r>
              <a:rPr lang="en-US" altLang="zh-CN" dirty="0"/>
              <a:t>16 </a:t>
            </a:r>
            <a:r>
              <a:rPr lang="en-US" altLang="zh-CN" dirty="0" smtClean="0"/>
              <a:t>                  contents </a:t>
            </a:r>
            <a:r>
              <a:rPr lang="en-US" altLang="zh-CN" dirty="0"/>
              <a:t>of register $</a:t>
            </a:r>
            <a:r>
              <a:rPr lang="en-US" altLang="zh-CN" dirty="0" smtClean="0"/>
              <a:t>a0</a:t>
            </a:r>
          </a:p>
          <a:p>
            <a:pPr marL="0" indent="0">
              <a:buNone/>
            </a:pPr>
            <a:r>
              <a:rPr lang="en-US" altLang="zh-CN" dirty="0" smtClean="0"/>
              <a:t>                       −</a:t>
            </a:r>
            <a:r>
              <a:rPr lang="en-US" altLang="zh-CN" dirty="0"/>
              <a:t>20 </a:t>
            </a:r>
            <a:r>
              <a:rPr lang="en-US" altLang="zh-CN" dirty="0" smtClean="0"/>
              <a:t>                  contents </a:t>
            </a:r>
            <a:r>
              <a:rPr lang="en-US" altLang="zh-CN" dirty="0"/>
              <a:t>of register $</a:t>
            </a:r>
            <a:r>
              <a:rPr lang="en-US" altLang="zh-CN" dirty="0" err="1" smtClean="0"/>
              <a:t>ra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     $</a:t>
            </a:r>
            <a:r>
              <a:rPr lang="en-US" altLang="zh-CN" dirty="0" err="1" smtClean="0"/>
              <a:t>sp</a:t>
            </a:r>
            <a:r>
              <a:rPr lang="en-US" altLang="zh-CN" dirty="0" smtClean="0"/>
              <a:t>  -&gt;    </a:t>
            </a:r>
            <a:r>
              <a:rPr lang="en-US" altLang="zh-CN" dirty="0"/>
              <a:t>−24 </a:t>
            </a:r>
            <a:r>
              <a:rPr lang="en-US" altLang="zh-CN" dirty="0" smtClean="0"/>
              <a:t>                  contents </a:t>
            </a:r>
            <a:r>
              <a:rPr lang="en-US" altLang="zh-CN" dirty="0"/>
              <a:t>of register $a0</a:t>
            </a:r>
          </a:p>
        </p:txBody>
      </p:sp>
    </p:spTree>
    <p:extLst>
      <p:ext uri="{BB962C8B-B14F-4D97-AF65-F5344CB8AC3E}">
        <p14:creationId xmlns:p14="http://schemas.microsoft.com/office/powerpoint/2010/main" val="167457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11560" y="260648"/>
            <a:ext cx="7848872" cy="6213304"/>
          </a:xfrm>
        </p:spPr>
        <p:txBody>
          <a:bodyPr/>
          <a:lstStyle/>
          <a:p>
            <a:r>
              <a:rPr lang="en-US" altLang="zh-CN" dirty="0" smtClean="0"/>
              <a:t>Solution:</a:t>
            </a:r>
          </a:p>
          <a:p>
            <a:pPr marL="0" indent="0">
              <a:buNone/>
            </a:pPr>
            <a:r>
              <a:rPr lang="en-US" altLang="zh-CN" dirty="0" smtClean="0"/>
              <a:t>    a.</a:t>
            </a:r>
          </a:p>
          <a:p>
            <a:pPr marL="0" indent="0">
              <a:buNone/>
            </a:pPr>
            <a:r>
              <a:rPr lang="en-US" altLang="zh-CN" dirty="0" smtClean="0"/>
              <a:t>    </a:t>
            </a:r>
            <a:r>
              <a:rPr lang="en-US" altLang="zh-CN" dirty="0"/>
              <a:t>at label HERE, after calling function FACT with input of 1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/>
              <a:t>old $</a:t>
            </a:r>
            <a:r>
              <a:rPr lang="en-US" altLang="zh-CN" dirty="0" err="1" smtClean="0"/>
              <a:t>sp</a:t>
            </a:r>
            <a:r>
              <a:rPr lang="en-US" altLang="zh-CN" dirty="0" smtClean="0"/>
              <a:t>   </a:t>
            </a:r>
            <a:r>
              <a:rPr lang="en-US" altLang="zh-CN" dirty="0"/>
              <a:t>-&gt; </a:t>
            </a:r>
            <a:r>
              <a:rPr lang="en-US" altLang="zh-CN" dirty="0" smtClean="0"/>
              <a:t>   0xnnnnnnnn      ???</a:t>
            </a:r>
          </a:p>
          <a:p>
            <a:pPr marL="0" indent="0">
              <a:buNone/>
            </a:pPr>
            <a:r>
              <a:rPr lang="en-US" altLang="zh-CN" dirty="0" smtClean="0"/>
              <a:t>                          −</a:t>
            </a:r>
            <a:r>
              <a:rPr lang="en-US" altLang="zh-CN" dirty="0"/>
              <a:t>4 </a:t>
            </a:r>
            <a:r>
              <a:rPr lang="en-US" altLang="zh-CN" dirty="0" smtClean="0"/>
              <a:t>                 contents </a:t>
            </a:r>
            <a:r>
              <a:rPr lang="en-US" altLang="zh-CN" dirty="0"/>
              <a:t>of register $</a:t>
            </a:r>
            <a:r>
              <a:rPr lang="en-US" altLang="zh-CN" dirty="0" err="1" smtClean="0"/>
              <a:t>ra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                       −</a:t>
            </a:r>
            <a:r>
              <a:rPr lang="en-US" altLang="zh-CN" dirty="0"/>
              <a:t>8 </a:t>
            </a:r>
            <a:r>
              <a:rPr lang="en-US" altLang="zh-CN" dirty="0" smtClean="0"/>
              <a:t>                 contents </a:t>
            </a:r>
            <a:r>
              <a:rPr lang="en-US" altLang="zh-CN" dirty="0"/>
              <a:t>of register $</a:t>
            </a:r>
            <a:r>
              <a:rPr lang="en-US" altLang="zh-CN" dirty="0" smtClean="0"/>
              <a:t>a0</a:t>
            </a:r>
          </a:p>
          <a:p>
            <a:pPr marL="0" indent="0">
              <a:buNone/>
            </a:pPr>
            <a:r>
              <a:rPr lang="en-US" altLang="zh-CN" dirty="0" smtClean="0"/>
              <a:t>                          −12                </a:t>
            </a:r>
            <a:r>
              <a:rPr lang="en-US" altLang="zh-CN" dirty="0"/>
              <a:t>contents of register $</a:t>
            </a:r>
            <a:r>
              <a:rPr lang="en-US" altLang="zh-CN" dirty="0" err="1" smtClean="0"/>
              <a:t>ra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                       −</a:t>
            </a:r>
            <a:r>
              <a:rPr lang="en-US" altLang="zh-CN" dirty="0"/>
              <a:t>16 </a:t>
            </a:r>
            <a:r>
              <a:rPr lang="en-US" altLang="zh-CN" dirty="0" smtClean="0"/>
              <a:t>               contents </a:t>
            </a:r>
            <a:r>
              <a:rPr lang="en-US" altLang="zh-CN" dirty="0"/>
              <a:t>of register $</a:t>
            </a:r>
            <a:r>
              <a:rPr lang="en-US" altLang="zh-CN" dirty="0" smtClean="0"/>
              <a:t>a0</a:t>
            </a:r>
          </a:p>
          <a:p>
            <a:pPr marL="0" indent="0">
              <a:buNone/>
            </a:pPr>
            <a:r>
              <a:rPr lang="en-US" altLang="zh-CN" dirty="0" smtClean="0"/>
              <a:t>                          −</a:t>
            </a:r>
            <a:r>
              <a:rPr lang="en-US" altLang="zh-CN" dirty="0"/>
              <a:t>20 </a:t>
            </a:r>
            <a:r>
              <a:rPr lang="en-US" altLang="zh-CN" dirty="0" smtClean="0"/>
              <a:t>               contents </a:t>
            </a:r>
            <a:r>
              <a:rPr lang="en-US" altLang="zh-CN" dirty="0"/>
              <a:t>of register $</a:t>
            </a:r>
            <a:r>
              <a:rPr lang="en-US" altLang="zh-CN" dirty="0" err="1" smtClean="0"/>
              <a:t>ra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                       −24                </a:t>
            </a:r>
            <a:r>
              <a:rPr lang="en-US" altLang="zh-CN" dirty="0"/>
              <a:t>contents of register $</a:t>
            </a:r>
            <a:r>
              <a:rPr lang="en-US" altLang="zh-CN" dirty="0" smtClean="0"/>
              <a:t>a0</a:t>
            </a:r>
          </a:p>
          <a:p>
            <a:pPr marL="0" indent="0">
              <a:buNone/>
            </a:pPr>
            <a:r>
              <a:rPr lang="en-US" altLang="zh-CN" dirty="0" smtClean="0"/>
              <a:t>                          −</a:t>
            </a:r>
            <a:r>
              <a:rPr lang="en-US" altLang="zh-CN" dirty="0"/>
              <a:t>28 </a:t>
            </a:r>
            <a:r>
              <a:rPr lang="en-US" altLang="zh-CN" dirty="0" smtClean="0"/>
              <a:t>               contents </a:t>
            </a:r>
            <a:r>
              <a:rPr lang="en-US" altLang="zh-CN" dirty="0"/>
              <a:t>of register $</a:t>
            </a:r>
            <a:r>
              <a:rPr lang="en-US" altLang="zh-CN" dirty="0" err="1" smtClean="0"/>
              <a:t>ra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   $</a:t>
            </a:r>
            <a:r>
              <a:rPr lang="en-US" altLang="zh-CN" dirty="0" err="1" smtClean="0"/>
              <a:t>sp</a:t>
            </a:r>
            <a:r>
              <a:rPr lang="en-US" altLang="zh-CN" dirty="0" smtClean="0"/>
              <a:t>    -&gt;       </a:t>
            </a:r>
            <a:r>
              <a:rPr lang="en-US" altLang="zh-CN" dirty="0"/>
              <a:t>−32 </a:t>
            </a:r>
            <a:r>
              <a:rPr lang="en-US" altLang="zh-CN" dirty="0" smtClean="0"/>
              <a:t>               contents </a:t>
            </a:r>
            <a:r>
              <a:rPr lang="en-US" altLang="zh-CN" dirty="0"/>
              <a:t>of register $a0</a:t>
            </a:r>
            <a:endParaRPr lang="en-US" altLang="zh-CN" dirty="0" smtClean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23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 smtClean="0"/>
              <a:t>Solution:</a:t>
            </a:r>
          </a:p>
          <a:p>
            <a:pPr marL="0" indent="0">
              <a:buNone/>
            </a:pPr>
            <a:r>
              <a:rPr lang="en-US" altLang="zh-CN" dirty="0" smtClean="0"/>
              <a:t>    b.</a:t>
            </a:r>
          </a:p>
          <a:p>
            <a:pPr marL="0" indent="0">
              <a:buNone/>
            </a:pPr>
            <a:r>
              <a:rPr lang="en-US" altLang="zh-CN" dirty="0" smtClean="0"/>
              <a:t>    Recursive </a:t>
            </a:r>
            <a:r>
              <a:rPr lang="en-US" altLang="zh-CN" dirty="0"/>
              <a:t>version</a:t>
            </a:r>
          </a:p>
          <a:p>
            <a:r>
              <a:rPr lang="en-US" altLang="zh-CN" dirty="0"/>
              <a:t>FACT: </a:t>
            </a:r>
            <a:r>
              <a:rPr lang="en-US" altLang="zh-CN" dirty="0" smtClean="0"/>
              <a:t>   </a:t>
            </a:r>
            <a:r>
              <a:rPr lang="en-US" altLang="zh-CN" dirty="0" err="1" smtClean="0"/>
              <a:t>addi</a:t>
            </a:r>
            <a:r>
              <a:rPr lang="en-US" altLang="zh-CN" dirty="0" smtClean="0"/>
              <a:t> </a:t>
            </a:r>
            <a:r>
              <a:rPr lang="en-US" altLang="zh-CN" dirty="0"/>
              <a:t>$</a:t>
            </a:r>
            <a:r>
              <a:rPr lang="en-US" altLang="zh-CN" dirty="0" err="1"/>
              <a:t>sp</a:t>
            </a:r>
            <a:r>
              <a:rPr lang="en-US" altLang="zh-CN" dirty="0"/>
              <a:t>, $</a:t>
            </a:r>
            <a:r>
              <a:rPr lang="en-US" altLang="zh-CN" dirty="0" err="1"/>
              <a:t>sp</a:t>
            </a:r>
            <a:r>
              <a:rPr lang="en-US" altLang="zh-CN" dirty="0"/>
              <a:t>, −8</a:t>
            </a:r>
          </a:p>
          <a:p>
            <a:r>
              <a:rPr lang="en-US" altLang="zh-CN" dirty="0" smtClean="0"/>
              <a:t>               </a:t>
            </a:r>
            <a:r>
              <a:rPr lang="en-US" altLang="zh-CN" dirty="0" err="1" smtClean="0"/>
              <a:t>sw</a:t>
            </a:r>
            <a:r>
              <a:rPr lang="en-US" altLang="zh-CN" dirty="0" smtClean="0"/>
              <a:t> </a:t>
            </a:r>
            <a:r>
              <a:rPr lang="en-US" altLang="zh-CN" dirty="0"/>
              <a:t>$</a:t>
            </a:r>
            <a:r>
              <a:rPr lang="en-US" altLang="zh-CN" dirty="0" err="1"/>
              <a:t>ra</a:t>
            </a:r>
            <a:r>
              <a:rPr lang="en-US" altLang="zh-CN" dirty="0"/>
              <a:t>, 4($</a:t>
            </a:r>
            <a:r>
              <a:rPr lang="en-US" altLang="zh-CN" dirty="0" err="1"/>
              <a:t>sp</a:t>
            </a:r>
            <a:r>
              <a:rPr lang="en-US" altLang="zh-CN" dirty="0"/>
              <a:t>)</a:t>
            </a:r>
          </a:p>
          <a:p>
            <a:r>
              <a:rPr lang="en-US" altLang="zh-CN" dirty="0" smtClean="0"/>
              <a:t>               </a:t>
            </a:r>
            <a:r>
              <a:rPr lang="en-US" altLang="zh-CN" dirty="0" err="1" smtClean="0"/>
              <a:t>sw</a:t>
            </a:r>
            <a:r>
              <a:rPr lang="en-US" altLang="zh-CN" dirty="0" smtClean="0"/>
              <a:t> </a:t>
            </a:r>
            <a:r>
              <a:rPr lang="en-US" altLang="zh-CN" dirty="0"/>
              <a:t>$a0, 0($</a:t>
            </a:r>
            <a:r>
              <a:rPr lang="en-US" altLang="zh-CN" dirty="0" err="1"/>
              <a:t>sp</a:t>
            </a:r>
            <a:r>
              <a:rPr lang="en-US" altLang="zh-CN" dirty="0"/>
              <a:t>)</a:t>
            </a:r>
          </a:p>
          <a:p>
            <a:r>
              <a:rPr lang="en-US" altLang="zh-CN" dirty="0" smtClean="0"/>
              <a:t>               add </a:t>
            </a:r>
            <a:r>
              <a:rPr lang="en-US" altLang="zh-CN" dirty="0"/>
              <a:t>$s0, $0, $a0</a:t>
            </a:r>
          </a:p>
          <a:p>
            <a:r>
              <a:rPr lang="en-US" altLang="zh-CN" dirty="0"/>
              <a:t>HERE</a:t>
            </a:r>
            <a:r>
              <a:rPr lang="en-US" altLang="zh-CN" dirty="0" smtClean="0"/>
              <a:t>:   </a:t>
            </a:r>
            <a:r>
              <a:rPr lang="en-US" altLang="zh-CN" dirty="0" err="1"/>
              <a:t>slti</a:t>
            </a:r>
            <a:r>
              <a:rPr lang="en-US" altLang="zh-CN" dirty="0"/>
              <a:t> $t0, $a0, 2</a:t>
            </a:r>
          </a:p>
          <a:p>
            <a:r>
              <a:rPr lang="en-US" altLang="zh-CN" dirty="0" smtClean="0"/>
              <a:t>               </a:t>
            </a:r>
            <a:r>
              <a:rPr lang="en-US" altLang="zh-CN" dirty="0" err="1" smtClean="0"/>
              <a:t>beq</a:t>
            </a:r>
            <a:r>
              <a:rPr lang="en-US" altLang="zh-CN" dirty="0" smtClean="0"/>
              <a:t> </a:t>
            </a:r>
            <a:r>
              <a:rPr lang="en-US" altLang="zh-CN" dirty="0"/>
              <a:t>$t0, $0, L1</a:t>
            </a:r>
          </a:p>
          <a:p>
            <a:r>
              <a:rPr lang="en-US" altLang="zh-CN" dirty="0" smtClean="0"/>
              <a:t>               </a:t>
            </a:r>
            <a:r>
              <a:rPr lang="en-US" altLang="zh-CN" dirty="0" err="1" smtClean="0"/>
              <a:t>addi</a:t>
            </a:r>
            <a:r>
              <a:rPr lang="en-US" altLang="zh-CN" dirty="0" smtClean="0"/>
              <a:t> </a:t>
            </a:r>
            <a:r>
              <a:rPr lang="en-US" altLang="zh-CN" dirty="0"/>
              <a:t>$v0, $0, 1</a:t>
            </a:r>
          </a:p>
          <a:p>
            <a:r>
              <a:rPr lang="en-US" altLang="zh-CN" dirty="0" smtClean="0"/>
              <a:t>               </a:t>
            </a:r>
            <a:r>
              <a:rPr lang="en-US" altLang="zh-CN" dirty="0" err="1" smtClean="0"/>
              <a:t>addi</a:t>
            </a:r>
            <a:r>
              <a:rPr lang="en-US" altLang="zh-CN" dirty="0" smtClean="0"/>
              <a:t> </a:t>
            </a:r>
            <a:r>
              <a:rPr lang="en-US" altLang="zh-CN" dirty="0"/>
              <a:t>$</a:t>
            </a:r>
            <a:r>
              <a:rPr lang="en-US" altLang="zh-CN" dirty="0" err="1"/>
              <a:t>sp</a:t>
            </a:r>
            <a:r>
              <a:rPr lang="en-US" altLang="zh-CN" dirty="0"/>
              <a:t>, $</a:t>
            </a:r>
            <a:r>
              <a:rPr lang="en-US" altLang="zh-CN" dirty="0" err="1"/>
              <a:t>sp</a:t>
            </a:r>
            <a:r>
              <a:rPr lang="en-US" altLang="zh-CN" dirty="0"/>
              <a:t>, 8</a:t>
            </a:r>
          </a:p>
          <a:p>
            <a:r>
              <a:rPr lang="en-US" altLang="zh-CN" dirty="0" smtClean="0"/>
              <a:t>               </a:t>
            </a:r>
            <a:r>
              <a:rPr lang="en-US" altLang="zh-CN" dirty="0" err="1" smtClean="0"/>
              <a:t>jr</a:t>
            </a:r>
            <a:r>
              <a:rPr lang="en-US" altLang="zh-CN" dirty="0" smtClean="0"/>
              <a:t> </a:t>
            </a:r>
            <a:r>
              <a:rPr lang="en-US" altLang="zh-CN" dirty="0"/>
              <a:t>$</a:t>
            </a:r>
            <a:r>
              <a:rPr lang="en-US" altLang="zh-CN" dirty="0" err="1"/>
              <a:t>ra</a:t>
            </a:r>
            <a:endParaRPr lang="en-US" altLang="zh-CN" dirty="0"/>
          </a:p>
          <a:p>
            <a:r>
              <a:rPr lang="it-IT" altLang="zh-CN" dirty="0"/>
              <a:t>L1: </a:t>
            </a:r>
            <a:r>
              <a:rPr lang="it-IT" altLang="zh-CN" dirty="0" smtClean="0"/>
              <a:t>         addi </a:t>
            </a:r>
            <a:r>
              <a:rPr lang="it-IT" altLang="zh-CN" dirty="0"/>
              <a:t>$a0, $a0, −1</a:t>
            </a:r>
          </a:p>
          <a:p>
            <a:r>
              <a:rPr lang="en-US" altLang="zh-CN" dirty="0" smtClean="0"/>
              <a:t>                </a:t>
            </a:r>
            <a:r>
              <a:rPr lang="en-US" altLang="zh-CN" dirty="0" err="1" smtClean="0"/>
              <a:t>jal</a:t>
            </a:r>
            <a:r>
              <a:rPr lang="en-US" altLang="zh-CN" dirty="0" smtClean="0"/>
              <a:t> </a:t>
            </a:r>
            <a:r>
              <a:rPr lang="en-US" altLang="zh-CN" dirty="0"/>
              <a:t>FACT</a:t>
            </a:r>
          </a:p>
          <a:p>
            <a:r>
              <a:rPr lang="en-US" altLang="zh-CN" dirty="0" smtClean="0"/>
              <a:t>                </a:t>
            </a:r>
            <a:r>
              <a:rPr lang="en-US" altLang="zh-CN" dirty="0" err="1" smtClean="0"/>
              <a:t>mul</a:t>
            </a:r>
            <a:r>
              <a:rPr lang="en-US" altLang="zh-CN" dirty="0" smtClean="0"/>
              <a:t> </a:t>
            </a:r>
            <a:r>
              <a:rPr lang="en-US" altLang="zh-CN" dirty="0"/>
              <a:t>$v0, $s0, $v0</a:t>
            </a:r>
          </a:p>
          <a:p>
            <a:r>
              <a:rPr lang="en-US" altLang="zh-CN" dirty="0" smtClean="0"/>
              <a:t>                </a:t>
            </a:r>
            <a:r>
              <a:rPr lang="en-US" altLang="zh-CN" dirty="0" err="1" smtClean="0"/>
              <a:t>lw</a:t>
            </a:r>
            <a:r>
              <a:rPr lang="en-US" altLang="zh-CN" dirty="0" smtClean="0"/>
              <a:t> </a:t>
            </a:r>
            <a:r>
              <a:rPr lang="en-US" altLang="zh-CN" dirty="0"/>
              <a:t>$a0, 0($</a:t>
            </a:r>
            <a:r>
              <a:rPr lang="en-US" altLang="zh-CN" dirty="0" err="1"/>
              <a:t>sp</a:t>
            </a:r>
            <a:r>
              <a:rPr lang="en-US" altLang="zh-CN" dirty="0"/>
              <a:t>)</a:t>
            </a:r>
          </a:p>
          <a:p>
            <a:r>
              <a:rPr lang="en-US" altLang="zh-CN" dirty="0" smtClean="0"/>
              <a:t>                </a:t>
            </a:r>
            <a:r>
              <a:rPr lang="en-US" altLang="zh-CN" dirty="0" err="1" smtClean="0"/>
              <a:t>lw</a:t>
            </a:r>
            <a:r>
              <a:rPr lang="en-US" altLang="zh-CN" dirty="0" smtClean="0"/>
              <a:t> </a:t>
            </a:r>
            <a:r>
              <a:rPr lang="en-US" altLang="zh-CN" dirty="0"/>
              <a:t>$</a:t>
            </a:r>
            <a:r>
              <a:rPr lang="en-US" altLang="zh-CN" dirty="0" err="1"/>
              <a:t>ra</a:t>
            </a:r>
            <a:r>
              <a:rPr lang="en-US" altLang="zh-CN" dirty="0"/>
              <a:t>, 4($</a:t>
            </a:r>
            <a:r>
              <a:rPr lang="en-US" altLang="zh-CN" dirty="0" err="1"/>
              <a:t>sp</a:t>
            </a:r>
            <a:r>
              <a:rPr lang="en-US" altLang="zh-CN" dirty="0"/>
              <a:t>)</a:t>
            </a:r>
          </a:p>
          <a:p>
            <a:r>
              <a:rPr lang="en-US" altLang="zh-CN" dirty="0" smtClean="0"/>
              <a:t>                </a:t>
            </a:r>
            <a:r>
              <a:rPr lang="en-US" altLang="zh-CN" dirty="0" err="1" smtClean="0"/>
              <a:t>addi</a:t>
            </a:r>
            <a:r>
              <a:rPr lang="en-US" altLang="zh-CN" dirty="0" smtClean="0"/>
              <a:t> </a:t>
            </a:r>
            <a:r>
              <a:rPr lang="en-US" altLang="zh-CN" dirty="0"/>
              <a:t>$</a:t>
            </a:r>
            <a:r>
              <a:rPr lang="en-US" altLang="zh-CN" dirty="0" err="1"/>
              <a:t>sp</a:t>
            </a:r>
            <a:r>
              <a:rPr lang="en-US" altLang="zh-CN" dirty="0"/>
              <a:t>, $</a:t>
            </a:r>
            <a:r>
              <a:rPr lang="en-US" altLang="zh-CN" dirty="0" err="1"/>
              <a:t>sp</a:t>
            </a:r>
            <a:r>
              <a:rPr lang="en-US" altLang="zh-CN" dirty="0"/>
              <a:t>, 8</a:t>
            </a:r>
          </a:p>
          <a:p>
            <a:r>
              <a:rPr lang="en-US" altLang="zh-CN" dirty="0" smtClean="0"/>
              <a:t>                </a:t>
            </a:r>
            <a:r>
              <a:rPr lang="en-US" altLang="zh-CN" dirty="0" err="1" smtClean="0"/>
              <a:t>jr</a:t>
            </a:r>
            <a:r>
              <a:rPr lang="en-US" altLang="zh-CN" dirty="0" smtClean="0"/>
              <a:t> </a:t>
            </a:r>
            <a:r>
              <a:rPr lang="en-US" altLang="zh-CN" dirty="0"/>
              <a:t>$</a:t>
            </a:r>
            <a:r>
              <a:rPr lang="en-US" altLang="zh-CN" dirty="0" err="1"/>
              <a:t>ra</a:t>
            </a: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793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11560" y="260648"/>
            <a:ext cx="7848872" cy="6213304"/>
          </a:xfrm>
        </p:spPr>
        <p:txBody>
          <a:bodyPr/>
          <a:lstStyle/>
          <a:p>
            <a:r>
              <a:rPr lang="en-US" altLang="zh-CN" dirty="0" smtClean="0"/>
              <a:t>Solution:</a:t>
            </a:r>
          </a:p>
          <a:p>
            <a:pPr marL="0" indent="0">
              <a:buNone/>
            </a:pPr>
            <a:r>
              <a:rPr lang="en-US" altLang="zh-CN" dirty="0" smtClean="0"/>
              <a:t>    b.</a:t>
            </a:r>
          </a:p>
          <a:p>
            <a:pPr marL="0" indent="0">
              <a:buNone/>
            </a:pPr>
            <a:r>
              <a:rPr lang="en-US" altLang="zh-CN" dirty="0" smtClean="0"/>
              <a:t>    at </a:t>
            </a:r>
            <a:r>
              <a:rPr lang="en-US" altLang="zh-CN" dirty="0"/>
              <a:t>label HERE, after calling function FACT with input of 4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/>
              <a:t>old $</a:t>
            </a:r>
            <a:r>
              <a:rPr lang="en-US" altLang="zh-CN" dirty="0" err="1"/>
              <a:t>sp</a:t>
            </a:r>
            <a:r>
              <a:rPr lang="en-US" altLang="zh-CN" dirty="0"/>
              <a:t> </a:t>
            </a:r>
            <a:r>
              <a:rPr lang="en-US" altLang="zh-CN" dirty="0" smtClean="0"/>
              <a:t>-&gt;      0xnnnnnnnn      ???</a:t>
            </a:r>
          </a:p>
          <a:p>
            <a:pPr marL="0" indent="0">
              <a:buNone/>
            </a:pPr>
            <a:r>
              <a:rPr lang="en-US" altLang="zh-CN" dirty="0" smtClean="0"/>
              <a:t>                              −</a:t>
            </a:r>
            <a:r>
              <a:rPr lang="en-US" altLang="zh-CN" dirty="0"/>
              <a:t>4 </a:t>
            </a:r>
            <a:r>
              <a:rPr lang="en-US" altLang="zh-CN" dirty="0" smtClean="0"/>
              <a:t>               contents </a:t>
            </a:r>
            <a:r>
              <a:rPr lang="en-US" altLang="zh-CN" dirty="0"/>
              <a:t>of register $</a:t>
            </a:r>
            <a:r>
              <a:rPr lang="en-US" altLang="zh-CN" dirty="0" err="1" smtClean="0"/>
              <a:t>ra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    $</a:t>
            </a:r>
            <a:r>
              <a:rPr lang="en-US" altLang="zh-CN" dirty="0" err="1"/>
              <a:t>sp</a:t>
            </a:r>
            <a:r>
              <a:rPr lang="en-US" altLang="zh-CN" dirty="0"/>
              <a:t>-</a:t>
            </a:r>
            <a:r>
              <a:rPr lang="en-US" altLang="zh-CN" dirty="0" smtClean="0"/>
              <a:t>&gt;              </a:t>
            </a:r>
            <a:r>
              <a:rPr lang="en-US" altLang="zh-CN" dirty="0"/>
              <a:t>−</a:t>
            </a:r>
            <a:r>
              <a:rPr lang="en-US" altLang="zh-CN" dirty="0" smtClean="0"/>
              <a:t>8                contents </a:t>
            </a:r>
            <a:r>
              <a:rPr lang="en-US" altLang="zh-CN" dirty="0"/>
              <a:t>of register $</a:t>
            </a:r>
            <a:r>
              <a:rPr lang="en-US" altLang="zh-CN" dirty="0" smtClean="0"/>
              <a:t>a0</a:t>
            </a:r>
          </a:p>
          <a:p>
            <a:pPr marL="0" indent="0">
              <a:buNone/>
            </a:pPr>
            <a:r>
              <a:rPr lang="en-US" altLang="zh-CN" dirty="0" smtClean="0"/>
              <a:t>    at </a:t>
            </a:r>
            <a:r>
              <a:rPr lang="en-US" altLang="zh-CN" dirty="0"/>
              <a:t>label HERE, after calling function FACT with input of 3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/>
              <a:t>old $</a:t>
            </a:r>
            <a:r>
              <a:rPr lang="en-US" altLang="zh-CN" dirty="0" err="1"/>
              <a:t>sp</a:t>
            </a:r>
            <a:r>
              <a:rPr lang="en-US" altLang="zh-CN" dirty="0"/>
              <a:t> </a:t>
            </a:r>
            <a:r>
              <a:rPr lang="en-US" altLang="zh-CN" dirty="0" smtClean="0"/>
              <a:t> -&gt;     </a:t>
            </a:r>
            <a:r>
              <a:rPr lang="en-US" altLang="zh-CN" dirty="0"/>
              <a:t>0xnnnnnnnn </a:t>
            </a:r>
            <a:r>
              <a:rPr lang="en-US" altLang="zh-CN" dirty="0" smtClean="0"/>
              <a:t>     ???</a:t>
            </a:r>
          </a:p>
          <a:p>
            <a:pPr marL="0" indent="0">
              <a:buNone/>
            </a:pPr>
            <a:r>
              <a:rPr lang="en-US" altLang="zh-CN" dirty="0" smtClean="0"/>
              <a:t>                         −</a:t>
            </a:r>
            <a:r>
              <a:rPr lang="en-US" altLang="zh-CN" dirty="0"/>
              <a:t>4 </a:t>
            </a:r>
            <a:r>
              <a:rPr lang="en-US" altLang="zh-CN" dirty="0" smtClean="0"/>
              <a:t>                   contents </a:t>
            </a:r>
            <a:r>
              <a:rPr lang="en-US" altLang="zh-CN" dirty="0"/>
              <a:t>of register $</a:t>
            </a:r>
            <a:r>
              <a:rPr lang="en-US" altLang="zh-CN" dirty="0" err="1" smtClean="0"/>
              <a:t>ra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                      −</a:t>
            </a:r>
            <a:r>
              <a:rPr lang="en-US" altLang="zh-CN" dirty="0"/>
              <a:t>8 </a:t>
            </a:r>
            <a:r>
              <a:rPr lang="en-US" altLang="zh-CN" dirty="0" smtClean="0"/>
              <a:t>                   contents </a:t>
            </a:r>
            <a:r>
              <a:rPr lang="en-US" altLang="zh-CN" dirty="0"/>
              <a:t>of register $</a:t>
            </a:r>
            <a:r>
              <a:rPr lang="en-US" altLang="zh-CN" dirty="0" smtClean="0"/>
              <a:t>a0</a:t>
            </a:r>
          </a:p>
          <a:p>
            <a:pPr marL="0" indent="0">
              <a:buNone/>
            </a:pPr>
            <a:r>
              <a:rPr lang="en-US" altLang="zh-CN" dirty="0" smtClean="0"/>
              <a:t>                         −</a:t>
            </a:r>
            <a:r>
              <a:rPr lang="en-US" altLang="zh-CN" dirty="0"/>
              <a:t>12 </a:t>
            </a:r>
            <a:r>
              <a:rPr lang="en-US" altLang="zh-CN" dirty="0" smtClean="0"/>
              <a:t>                 contents </a:t>
            </a:r>
            <a:r>
              <a:rPr lang="en-US" altLang="zh-CN" dirty="0"/>
              <a:t>of register $</a:t>
            </a:r>
            <a:r>
              <a:rPr lang="en-US" altLang="zh-CN" dirty="0" err="1" smtClean="0"/>
              <a:t>ra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    $</a:t>
            </a:r>
            <a:r>
              <a:rPr lang="en-US" altLang="zh-CN" dirty="0" err="1" smtClean="0"/>
              <a:t>sp</a:t>
            </a:r>
            <a:r>
              <a:rPr lang="en-US" altLang="zh-CN" dirty="0" smtClean="0"/>
              <a:t> -&gt;        −</a:t>
            </a:r>
            <a:r>
              <a:rPr lang="en-US" altLang="zh-CN" dirty="0"/>
              <a:t>16 </a:t>
            </a:r>
            <a:r>
              <a:rPr lang="en-US" altLang="zh-CN" dirty="0" smtClean="0"/>
              <a:t>                 contents </a:t>
            </a:r>
            <a:r>
              <a:rPr lang="en-US" altLang="zh-CN" dirty="0"/>
              <a:t>of register $a0</a:t>
            </a:r>
          </a:p>
        </p:txBody>
      </p:sp>
    </p:spTree>
    <p:extLst>
      <p:ext uri="{BB962C8B-B14F-4D97-AF65-F5344CB8AC3E}">
        <p14:creationId xmlns:p14="http://schemas.microsoft.com/office/powerpoint/2010/main" val="340432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11560" y="260648"/>
            <a:ext cx="7848872" cy="6213304"/>
          </a:xfrm>
        </p:spPr>
        <p:txBody>
          <a:bodyPr/>
          <a:lstStyle/>
          <a:p>
            <a:r>
              <a:rPr lang="en-US" altLang="zh-CN" dirty="0" smtClean="0"/>
              <a:t>Solution:</a:t>
            </a:r>
          </a:p>
          <a:p>
            <a:pPr marL="0" indent="0">
              <a:buNone/>
            </a:pPr>
            <a:r>
              <a:rPr lang="en-US" altLang="zh-CN" dirty="0" smtClean="0"/>
              <a:t>    b.</a:t>
            </a:r>
          </a:p>
          <a:p>
            <a:pPr marL="0" indent="0">
              <a:buNone/>
            </a:pPr>
            <a:r>
              <a:rPr lang="en-US" altLang="zh-CN" dirty="0" smtClean="0"/>
              <a:t>    </a:t>
            </a:r>
            <a:r>
              <a:rPr lang="en-US" altLang="zh-CN" dirty="0"/>
              <a:t>at label HERE, after calling function FACT with input of 2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/>
              <a:t>old $</a:t>
            </a:r>
            <a:r>
              <a:rPr lang="en-US" altLang="zh-CN" dirty="0" err="1"/>
              <a:t>sp</a:t>
            </a:r>
            <a:r>
              <a:rPr lang="en-US" altLang="zh-CN" dirty="0"/>
              <a:t> -&gt; </a:t>
            </a:r>
            <a:r>
              <a:rPr lang="en-US" altLang="zh-CN" dirty="0" smtClean="0"/>
              <a:t>   0xnnnnnnnn       ???</a:t>
            </a:r>
          </a:p>
          <a:p>
            <a:pPr marL="0" indent="0">
              <a:buNone/>
            </a:pPr>
            <a:r>
              <a:rPr lang="en-US" altLang="zh-CN" dirty="0" smtClean="0"/>
              <a:t>                       −</a:t>
            </a:r>
            <a:r>
              <a:rPr lang="en-US" altLang="zh-CN" dirty="0"/>
              <a:t>4 </a:t>
            </a:r>
            <a:r>
              <a:rPr lang="en-US" altLang="zh-CN" dirty="0" smtClean="0"/>
              <a:t>                    contents </a:t>
            </a:r>
            <a:r>
              <a:rPr lang="en-US" altLang="zh-CN" dirty="0"/>
              <a:t>of register $</a:t>
            </a:r>
            <a:r>
              <a:rPr lang="en-US" altLang="zh-CN" dirty="0" err="1" smtClean="0"/>
              <a:t>ra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                    −</a:t>
            </a:r>
            <a:r>
              <a:rPr lang="en-US" altLang="zh-CN" dirty="0"/>
              <a:t>8 </a:t>
            </a:r>
            <a:r>
              <a:rPr lang="en-US" altLang="zh-CN" dirty="0" smtClean="0"/>
              <a:t>                    contents </a:t>
            </a:r>
            <a:r>
              <a:rPr lang="en-US" altLang="zh-CN" dirty="0"/>
              <a:t>of register $</a:t>
            </a:r>
            <a:r>
              <a:rPr lang="en-US" altLang="zh-CN" dirty="0" smtClean="0"/>
              <a:t>a0</a:t>
            </a:r>
          </a:p>
          <a:p>
            <a:pPr marL="0" indent="0">
              <a:buNone/>
            </a:pPr>
            <a:r>
              <a:rPr lang="en-US" altLang="zh-CN" dirty="0" smtClean="0"/>
              <a:t>                       −</a:t>
            </a:r>
            <a:r>
              <a:rPr lang="en-US" altLang="zh-CN" dirty="0"/>
              <a:t>12 </a:t>
            </a:r>
            <a:r>
              <a:rPr lang="en-US" altLang="zh-CN" dirty="0" smtClean="0"/>
              <a:t>                  contents </a:t>
            </a:r>
            <a:r>
              <a:rPr lang="en-US" altLang="zh-CN" dirty="0"/>
              <a:t>of register $</a:t>
            </a:r>
            <a:r>
              <a:rPr lang="en-US" altLang="zh-CN" dirty="0" err="1" smtClean="0"/>
              <a:t>ra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                    −</a:t>
            </a:r>
            <a:r>
              <a:rPr lang="en-US" altLang="zh-CN" dirty="0"/>
              <a:t>16 </a:t>
            </a:r>
            <a:r>
              <a:rPr lang="en-US" altLang="zh-CN" dirty="0" smtClean="0"/>
              <a:t>                  contents </a:t>
            </a:r>
            <a:r>
              <a:rPr lang="en-US" altLang="zh-CN" dirty="0"/>
              <a:t>of register $</a:t>
            </a:r>
            <a:r>
              <a:rPr lang="en-US" altLang="zh-CN" dirty="0" smtClean="0"/>
              <a:t>a0</a:t>
            </a:r>
          </a:p>
          <a:p>
            <a:pPr marL="0" indent="0">
              <a:buNone/>
            </a:pPr>
            <a:r>
              <a:rPr lang="en-US" altLang="zh-CN" dirty="0" smtClean="0"/>
              <a:t>                       −</a:t>
            </a:r>
            <a:r>
              <a:rPr lang="en-US" altLang="zh-CN" dirty="0"/>
              <a:t>20 </a:t>
            </a:r>
            <a:r>
              <a:rPr lang="en-US" altLang="zh-CN" dirty="0" smtClean="0"/>
              <a:t>                  contents </a:t>
            </a:r>
            <a:r>
              <a:rPr lang="en-US" altLang="zh-CN" dirty="0"/>
              <a:t>of register $</a:t>
            </a:r>
            <a:r>
              <a:rPr lang="en-US" altLang="zh-CN" dirty="0" err="1" smtClean="0"/>
              <a:t>ra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     $</a:t>
            </a:r>
            <a:r>
              <a:rPr lang="en-US" altLang="zh-CN" dirty="0" err="1" smtClean="0"/>
              <a:t>sp</a:t>
            </a:r>
            <a:r>
              <a:rPr lang="en-US" altLang="zh-CN" dirty="0" smtClean="0"/>
              <a:t>  -&gt;    </a:t>
            </a:r>
            <a:r>
              <a:rPr lang="en-US" altLang="zh-CN" dirty="0"/>
              <a:t>−24 </a:t>
            </a:r>
            <a:r>
              <a:rPr lang="en-US" altLang="zh-CN" dirty="0" smtClean="0"/>
              <a:t>                  contents </a:t>
            </a:r>
            <a:r>
              <a:rPr lang="en-US" altLang="zh-CN" dirty="0"/>
              <a:t>of register $a0</a:t>
            </a:r>
          </a:p>
        </p:txBody>
      </p:sp>
    </p:spTree>
    <p:extLst>
      <p:ext uri="{BB962C8B-B14F-4D97-AF65-F5344CB8AC3E}">
        <p14:creationId xmlns:p14="http://schemas.microsoft.com/office/powerpoint/2010/main" val="340285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11560" y="260648"/>
            <a:ext cx="7848872" cy="6213304"/>
          </a:xfrm>
        </p:spPr>
        <p:txBody>
          <a:bodyPr/>
          <a:lstStyle/>
          <a:p>
            <a:r>
              <a:rPr lang="en-US" altLang="zh-CN" dirty="0" smtClean="0"/>
              <a:t>Solution:</a:t>
            </a:r>
          </a:p>
          <a:p>
            <a:pPr marL="0" indent="0">
              <a:buNone/>
            </a:pPr>
            <a:r>
              <a:rPr lang="en-US" altLang="zh-CN" dirty="0" smtClean="0"/>
              <a:t>    b.</a:t>
            </a:r>
          </a:p>
          <a:p>
            <a:pPr marL="0" indent="0">
              <a:buNone/>
            </a:pPr>
            <a:r>
              <a:rPr lang="en-US" altLang="zh-CN" dirty="0" smtClean="0"/>
              <a:t>    </a:t>
            </a:r>
            <a:r>
              <a:rPr lang="en-US" altLang="zh-CN" dirty="0"/>
              <a:t>at label HERE, after calling function FACT with input of 1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/>
              <a:t>old $</a:t>
            </a:r>
            <a:r>
              <a:rPr lang="en-US" altLang="zh-CN" dirty="0" err="1" smtClean="0"/>
              <a:t>sp</a:t>
            </a:r>
            <a:r>
              <a:rPr lang="en-US" altLang="zh-CN" dirty="0" smtClean="0"/>
              <a:t>   </a:t>
            </a:r>
            <a:r>
              <a:rPr lang="en-US" altLang="zh-CN" dirty="0"/>
              <a:t>-&gt; </a:t>
            </a:r>
            <a:r>
              <a:rPr lang="en-US" altLang="zh-CN" dirty="0" smtClean="0"/>
              <a:t>   0xnnnnnnnn      ???</a:t>
            </a:r>
          </a:p>
          <a:p>
            <a:pPr marL="0" indent="0">
              <a:buNone/>
            </a:pPr>
            <a:r>
              <a:rPr lang="en-US" altLang="zh-CN" dirty="0" smtClean="0"/>
              <a:t>                          −</a:t>
            </a:r>
            <a:r>
              <a:rPr lang="en-US" altLang="zh-CN" dirty="0"/>
              <a:t>4 </a:t>
            </a:r>
            <a:r>
              <a:rPr lang="en-US" altLang="zh-CN" dirty="0" smtClean="0"/>
              <a:t>                 contents </a:t>
            </a:r>
            <a:r>
              <a:rPr lang="en-US" altLang="zh-CN" dirty="0"/>
              <a:t>of register $</a:t>
            </a:r>
            <a:r>
              <a:rPr lang="en-US" altLang="zh-CN" dirty="0" err="1" smtClean="0"/>
              <a:t>ra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                       −</a:t>
            </a:r>
            <a:r>
              <a:rPr lang="en-US" altLang="zh-CN" dirty="0"/>
              <a:t>8 </a:t>
            </a:r>
            <a:r>
              <a:rPr lang="en-US" altLang="zh-CN" dirty="0" smtClean="0"/>
              <a:t>                 contents </a:t>
            </a:r>
            <a:r>
              <a:rPr lang="en-US" altLang="zh-CN" dirty="0"/>
              <a:t>of register $</a:t>
            </a:r>
            <a:r>
              <a:rPr lang="en-US" altLang="zh-CN" dirty="0" smtClean="0"/>
              <a:t>a0</a:t>
            </a:r>
          </a:p>
          <a:p>
            <a:pPr marL="0" indent="0">
              <a:buNone/>
            </a:pPr>
            <a:r>
              <a:rPr lang="en-US" altLang="zh-CN" dirty="0" smtClean="0"/>
              <a:t>                          −12                </a:t>
            </a:r>
            <a:r>
              <a:rPr lang="en-US" altLang="zh-CN" dirty="0"/>
              <a:t>contents of register $</a:t>
            </a:r>
            <a:r>
              <a:rPr lang="en-US" altLang="zh-CN" dirty="0" err="1" smtClean="0"/>
              <a:t>ra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                       −</a:t>
            </a:r>
            <a:r>
              <a:rPr lang="en-US" altLang="zh-CN" dirty="0"/>
              <a:t>16 </a:t>
            </a:r>
            <a:r>
              <a:rPr lang="en-US" altLang="zh-CN" dirty="0" smtClean="0"/>
              <a:t>               contents </a:t>
            </a:r>
            <a:r>
              <a:rPr lang="en-US" altLang="zh-CN" dirty="0"/>
              <a:t>of register $</a:t>
            </a:r>
            <a:r>
              <a:rPr lang="en-US" altLang="zh-CN" dirty="0" smtClean="0"/>
              <a:t>a0</a:t>
            </a:r>
          </a:p>
          <a:p>
            <a:pPr marL="0" indent="0">
              <a:buNone/>
            </a:pPr>
            <a:r>
              <a:rPr lang="en-US" altLang="zh-CN" dirty="0" smtClean="0"/>
              <a:t>                          −</a:t>
            </a:r>
            <a:r>
              <a:rPr lang="en-US" altLang="zh-CN" dirty="0"/>
              <a:t>20 </a:t>
            </a:r>
            <a:r>
              <a:rPr lang="en-US" altLang="zh-CN" dirty="0" smtClean="0"/>
              <a:t>               contents </a:t>
            </a:r>
            <a:r>
              <a:rPr lang="en-US" altLang="zh-CN" dirty="0"/>
              <a:t>of register $</a:t>
            </a:r>
            <a:r>
              <a:rPr lang="en-US" altLang="zh-CN" dirty="0" err="1" smtClean="0"/>
              <a:t>ra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                       −24                </a:t>
            </a:r>
            <a:r>
              <a:rPr lang="en-US" altLang="zh-CN" dirty="0"/>
              <a:t>contents of register $</a:t>
            </a:r>
            <a:r>
              <a:rPr lang="en-US" altLang="zh-CN" dirty="0" smtClean="0"/>
              <a:t>a0</a:t>
            </a:r>
          </a:p>
          <a:p>
            <a:pPr marL="0" indent="0">
              <a:buNone/>
            </a:pPr>
            <a:r>
              <a:rPr lang="en-US" altLang="zh-CN" dirty="0" smtClean="0"/>
              <a:t>                          −</a:t>
            </a:r>
            <a:r>
              <a:rPr lang="en-US" altLang="zh-CN" dirty="0"/>
              <a:t>28 </a:t>
            </a:r>
            <a:r>
              <a:rPr lang="en-US" altLang="zh-CN" dirty="0" smtClean="0"/>
              <a:t>               contents </a:t>
            </a:r>
            <a:r>
              <a:rPr lang="en-US" altLang="zh-CN" dirty="0"/>
              <a:t>of register $</a:t>
            </a:r>
            <a:r>
              <a:rPr lang="en-US" altLang="zh-CN" dirty="0" err="1" smtClean="0"/>
              <a:t>ra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   $</a:t>
            </a:r>
            <a:r>
              <a:rPr lang="en-US" altLang="zh-CN" dirty="0" err="1" smtClean="0"/>
              <a:t>sp</a:t>
            </a:r>
            <a:r>
              <a:rPr lang="en-US" altLang="zh-CN" dirty="0" smtClean="0"/>
              <a:t>    -&gt;       </a:t>
            </a:r>
            <a:r>
              <a:rPr lang="en-US" altLang="zh-CN" dirty="0"/>
              <a:t>−32 </a:t>
            </a:r>
            <a:r>
              <a:rPr lang="en-US" altLang="zh-CN" dirty="0" smtClean="0"/>
              <a:t>               contents </a:t>
            </a:r>
            <a:r>
              <a:rPr lang="en-US" altLang="zh-CN" dirty="0"/>
              <a:t>of register $a0</a:t>
            </a:r>
            <a:endParaRPr lang="en-US" altLang="zh-CN" dirty="0" smtClean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3687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 lnSpcReduction="10000"/>
          </a:bodyPr>
          <a:lstStyle/>
          <a:p>
            <a:r>
              <a:rPr lang="en-US" altLang="zh-CN" dirty="0" smtClean="0"/>
              <a:t>For the following problems, the table has an assembly code fragment that computes a Fibonacci number. However, the entries in the table have errors, and you will be asked to fix the errors. For number n, the Fibonacci of n is calculated as follows: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n             Fibonacci of n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1                        1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2                        1</a:t>
            </a:r>
          </a:p>
          <a:p>
            <a:pPr marL="0" indent="0">
              <a:buNone/>
            </a:pPr>
            <a:r>
              <a:rPr lang="en-US" altLang="zh-CN" dirty="0" smtClean="0"/>
              <a:t>         3                        2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4                        3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5                        5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6                        8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7                       13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8                       21</a:t>
            </a:r>
          </a:p>
        </p:txBody>
      </p:sp>
    </p:spTree>
    <p:extLst>
      <p:ext uri="{BB962C8B-B14F-4D97-AF65-F5344CB8AC3E}">
        <p14:creationId xmlns:p14="http://schemas.microsoft.com/office/powerpoint/2010/main" val="394793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3970784" cy="6858000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/>
              <a:t>a</a:t>
            </a:r>
            <a:r>
              <a:rPr lang="en-US" altLang="zh-CN" dirty="0" smtClean="0"/>
              <a:t>.</a:t>
            </a:r>
          </a:p>
          <a:p>
            <a:pPr marL="0" indent="0">
              <a:buNone/>
            </a:pPr>
            <a:r>
              <a:rPr lang="en-US" altLang="zh-CN" dirty="0" smtClean="0"/>
              <a:t> FIB: </a:t>
            </a:r>
            <a:r>
              <a:rPr lang="en-US" altLang="zh-CN" dirty="0" err="1" smtClean="0"/>
              <a:t>addi</a:t>
            </a:r>
            <a:r>
              <a:rPr lang="en-US" altLang="zh-CN" dirty="0" smtClean="0"/>
              <a:t> $</a:t>
            </a:r>
            <a:r>
              <a:rPr lang="en-US" altLang="zh-CN" dirty="0" err="1" smtClean="0"/>
              <a:t>sp</a:t>
            </a:r>
            <a:r>
              <a:rPr lang="en-US" altLang="zh-CN" dirty="0" smtClean="0"/>
              <a:t>, $</a:t>
            </a:r>
            <a:r>
              <a:rPr lang="en-US" altLang="zh-CN" dirty="0" err="1" smtClean="0"/>
              <a:t>sp</a:t>
            </a:r>
            <a:r>
              <a:rPr lang="en-US" altLang="zh-CN" dirty="0" smtClean="0"/>
              <a:t>, -12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</a:t>
            </a:r>
            <a:r>
              <a:rPr lang="en-US" altLang="zh-CN" dirty="0" err="1" smtClean="0"/>
              <a:t>sw</a:t>
            </a:r>
            <a:r>
              <a:rPr lang="en-US" altLang="zh-CN" dirty="0" smtClean="0"/>
              <a:t> $</a:t>
            </a:r>
            <a:r>
              <a:rPr lang="en-US" altLang="zh-CN" dirty="0" err="1" smtClean="0"/>
              <a:t>ra</a:t>
            </a:r>
            <a:r>
              <a:rPr lang="en-US" altLang="zh-CN" dirty="0" smtClean="0"/>
              <a:t>, 0($</a:t>
            </a:r>
            <a:r>
              <a:rPr lang="en-US" altLang="zh-CN" dirty="0" err="1" smtClean="0"/>
              <a:t>sp</a:t>
            </a:r>
            <a:r>
              <a:rPr lang="en-US" altLang="zh-CN" dirty="0" smtClean="0"/>
              <a:t>)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</a:t>
            </a:r>
            <a:r>
              <a:rPr lang="en-US" altLang="zh-CN" dirty="0" err="1" smtClean="0"/>
              <a:t>sw</a:t>
            </a:r>
            <a:r>
              <a:rPr lang="en-US" altLang="zh-CN" dirty="0" smtClean="0"/>
              <a:t> $s1, 4($</a:t>
            </a:r>
            <a:r>
              <a:rPr lang="en-US" altLang="zh-CN" dirty="0" err="1" smtClean="0"/>
              <a:t>sp</a:t>
            </a:r>
            <a:r>
              <a:rPr lang="en-US" altLang="zh-CN" dirty="0" smtClean="0"/>
              <a:t>)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</a:t>
            </a:r>
            <a:r>
              <a:rPr lang="en-US" altLang="zh-CN" dirty="0" err="1" smtClean="0"/>
              <a:t>sw</a:t>
            </a:r>
            <a:r>
              <a:rPr lang="en-US" altLang="zh-CN" dirty="0" smtClean="0"/>
              <a:t> $a0, 8($</a:t>
            </a:r>
            <a:r>
              <a:rPr lang="en-US" altLang="zh-CN" dirty="0" err="1" smtClean="0"/>
              <a:t>sp</a:t>
            </a:r>
            <a:r>
              <a:rPr lang="en-US" altLang="zh-CN" dirty="0" smtClean="0"/>
              <a:t>)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</a:t>
            </a:r>
            <a:r>
              <a:rPr lang="en-US" altLang="zh-CN" dirty="0" err="1" smtClean="0"/>
              <a:t>slti</a:t>
            </a:r>
            <a:r>
              <a:rPr lang="en-US" altLang="zh-CN" dirty="0" smtClean="0"/>
              <a:t> $t0, $a0, 1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</a:t>
            </a:r>
            <a:r>
              <a:rPr lang="en-US" altLang="zh-CN" dirty="0" err="1" smtClean="0"/>
              <a:t>beq</a:t>
            </a:r>
            <a:r>
              <a:rPr lang="en-US" altLang="zh-CN" dirty="0" smtClean="0"/>
              <a:t> $t0, $0, L1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</a:t>
            </a:r>
            <a:r>
              <a:rPr lang="en-US" altLang="zh-CN" dirty="0" err="1" smtClean="0"/>
              <a:t>addi</a:t>
            </a:r>
            <a:r>
              <a:rPr lang="en-US" altLang="zh-CN" dirty="0" smtClean="0"/>
              <a:t> $v0, $a0, $0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j EXIT</a:t>
            </a:r>
          </a:p>
          <a:p>
            <a:pPr marL="0" indent="0">
              <a:buNone/>
            </a:pPr>
            <a:r>
              <a:rPr lang="en-US" altLang="zh-CN" dirty="0" smtClean="0"/>
              <a:t>L1:    </a:t>
            </a:r>
            <a:r>
              <a:rPr lang="en-US" altLang="zh-CN" dirty="0" err="1" smtClean="0"/>
              <a:t>addi</a:t>
            </a:r>
            <a:r>
              <a:rPr lang="en-US" altLang="zh-CN" dirty="0" smtClean="0"/>
              <a:t> $a0, $a0, -1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</a:t>
            </a:r>
            <a:r>
              <a:rPr lang="en-US" altLang="zh-CN" dirty="0" err="1" smtClean="0"/>
              <a:t>jal</a:t>
            </a:r>
            <a:r>
              <a:rPr lang="en-US" altLang="zh-CN" dirty="0" smtClean="0"/>
              <a:t> FIB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</a:t>
            </a:r>
            <a:r>
              <a:rPr lang="en-US" altLang="zh-CN" dirty="0" err="1" smtClean="0"/>
              <a:t>addi</a:t>
            </a:r>
            <a:r>
              <a:rPr lang="en-US" altLang="zh-CN" dirty="0" smtClean="0"/>
              <a:t> $s1, $v0, $0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</a:t>
            </a:r>
            <a:r>
              <a:rPr lang="en-US" altLang="zh-CN" dirty="0" err="1" smtClean="0"/>
              <a:t>addi</a:t>
            </a:r>
            <a:r>
              <a:rPr lang="en-US" altLang="zh-CN" dirty="0" smtClean="0"/>
              <a:t> $a0,$a0, -1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</a:t>
            </a:r>
            <a:r>
              <a:rPr lang="en-US" altLang="zh-CN" dirty="0" err="1" smtClean="0"/>
              <a:t>jal</a:t>
            </a:r>
            <a:r>
              <a:rPr lang="en-US" altLang="zh-CN" dirty="0" smtClean="0"/>
              <a:t> FIB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add $v0, $v0, $s1</a:t>
            </a:r>
          </a:p>
          <a:p>
            <a:pPr marL="0" indent="0">
              <a:buNone/>
            </a:pPr>
            <a:r>
              <a:rPr lang="en-US" altLang="zh-CN" dirty="0" err="1" smtClean="0"/>
              <a:t>EXIT:lw</a:t>
            </a:r>
            <a:r>
              <a:rPr lang="en-US" altLang="zh-CN" dirty="0" smtClean="0"/>
              <a:t> $</a:t>
            </a:r>
            <a:r>
              <a:rPr lang="en-US" altLang="zh-CN" dirty="0" err="1" smtClean="0"/>
              <a:t>ra</a:t>
            </a:r>
            <a:r>
              <a:rPr lang="en-US" altLang="zh-CN" dirty="0" smtClean="0"/>
              <a:t>, 0($</a:t>
            </a:r>
            <a:r>
              <a:rPr lang="en-US" altLang="zh-CN" dirty="0" err="1" smtClean="0"/>
              <a:t>sp</a:t>
            </a:r>
            <a:r>
              <a:rPr lang="en-US" altLang="zh-CN" dirty="0" smtClean="0"/>
              <a:t>)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</a:t>
            </a:r>
            <a:r>
              <a:rPr lang="en-US" altLang="zh-CN" dirty="0" err="1" smtClean="0"/>
              <a:t>lw</a:t>
            </a:r>
            <a:r>
              <a:rPr lang="en-US" altLang="zh-CN" dirty="0" smtClean="0"/>
              <a:t> $a0, 8($</a:t>
            </a:r>
            <a:r>
              <a:rPr lang="en-US" altLang="zh-CN" dirty="0" err="1" smtClean="0"/>
              <a:t>sp</a:t>
            </a:r>
            <a:r>
              <a:rPr lang="en-US" altLang="zh-CN" dirty="0" smtClean="0"/>
              <a:t>)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</a:t>
            </a:r>
            <a:r>
              <a:rPr lang="en-US" altLang="zh-CN" dirty="0" err="1" smtClean="0"/>
              <a:t>lw</a:t>
            </a:r>
            <a:r>
              <a:rPr lang="en-US" altLang="zh-CN" dirty="0" smtClean="0"/>
              <a:t> $s1, 4($</a:t>
            </a:r>
            <a:r>
              <a:rPr lang="en-US" altLang="zh-CN" dirty="0" err="1" smtClean="0"/>
              <a:t>sp</a:t>
            </a:r>
            <a:r>
              <a:rPr lang="en-US" altLang="zh-CN" dirty="0" smtClean="0"/>
              <a:t>)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</a:t>
            </a:r>
            <a:r>
              <a:rPr lang="en-US" altLang="zh-CN" dirty="0" err="1" smtClean="0"/>
              <a:t>addi</a:t>
            </a:r>
            <a:r>
              <a:rPr lang="en-US" altLang="zh-CN" dirty="0" smtClean="0"/>
              <a:t> $</a:t>
            </a:r>
            <a:r>
              <a:rPr lang="en-US" altLang="zh-CN" dirty="0" err="1" smtClean="0"/>
              <a:t>sp</a:t>
            </a:r>
            <a:r>
              <a:rPr lang="en-US" altLang="zh-CN" dirty="0" smtClean="0"/>
              <a:t>, $</a:t>
            </a:r>
            <a:r>
              <a:rPr lang="en-US" altLang="zh-CN" dirty="0" err="1" smtClean="0"/>
              <a:t>sp</a:t>
            </a:r>
            <a:r>
              <a:rPr lang="en-US" altLang="zh-CN" dirty="0" smtClean="0"/>
              <a:t>, 12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   </a:t>
            </a:r>
            <a:r>
              <a:rPr lang="en-US" altLang="zh-CN" dirty="0" err="1" smtClean="0"/>
              <a:t>jr</a:t>
            </a:r>
            <a:r>
              <a:rPr lang="en-US" altLang="zh-CN" dirty="0" smtClean="0"/>
              <a:t> $</a:t>
            </a:r>
            <a:r>
              <a:rPr lang="en-US" altLang="zh-CN" dirty="0" err="1" smtClean="0"/>
              <a:t>ra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4580384" y="27384"/>
            <a:ext cx="3970784" cy="6858000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b</a:t>
            </a:r>
            <a:r>
              <a:rPr lang="en-US" altLang="zh-CN" dirty="0" smtClean="0"/>
              <a:t>.</a:t>
            </a:r>
          </a:p>
          <a:p>
            <a:pPr marL="0" indent="0">
              <a:buFont typeface="Wingdings"/>
              <a:buNone/>
            </a:pPr>
            <a:r>
              <a:rPr lang="en-US" altLang="zh-CN" dirty="0" smtClean="0"/>
              <a:t> FIB: </a:t>
            </a:r>
            <a:r>
              <a:rPr lang="en-US" altLang="zh-CN" dirty="0" err="1" smtClean="0"/>
              <a:t>addi</a:t>
            </a:r>
            <a:r>
              <a:rPr lang="en-US" altLang="zh-CN" dirty="0" smtClean="0"/>
              <a:t> $</a:t>
            </a:r>
            <a:r>
              <a:rPr lang="en-US" altLang="zh-CN" dirty="0" err="1" smtClean="0"/>
              <a:t>sp</a:t>
            </a:r>
            <a:r>
              <a:rPr lang="en-US" altLang="zh-CN" dirty="0" smtClean="0"/>
              <a:t>, $</a:t>
            </a:r>
            <a:r>
              <a:rPr lang="en-US" altLang="zh-CN" dirty="0" err="1" smtClean="0"/>
              <a:t>sp</a:t>
            </a:r>
            <a:r>
              <a:rPr lang="en-US" altLang="zh-CN" dirty="0" smtClean="0"/>
              <a:t>, -12</a:t>
            </a:r>
          </a:p>
          <a:p>
            <a:pPr marL="0" indent="0">
              <a:buFont typeface="Wingdings"/>
              <a:buNone/>
            </a:pPr>
            <a:r>
              <a:rPr lang="en-US" altLang="zh-CN" dirty="0" smtClean="0"/>
              <a:t>          </a:t>
            </a:r>
            <a:r>
              <a:rPr lang="en-US" altLang="zh-CN" dirty="0" err="1" smtClean="0"/>
              <a:t>sw</a:t>
            </a:r>
            <a:r>
              <a:rPr lang="en-US" altLang="zh-CN" dirty="0" smtClean="0"/>
              <a:t> $</a:t>
            </a:r>
            <a:r>
              <a:rPr lang="en-US" altLang="zh-CN" dirty="0" err="1" smtClean="0"/>
              <a:t>ra</a:t>
            </a:r>
            <a:r>
              <a:rPr lang="en-US" altLang="zh-CN" dirty="0" smtClean="0"/>
              <a:t>, 8($</a:t>
            </a:r>
            <a:r>
              <a:rPr lang="en-US" altLang="zh-CN" dirty="0" err="1" smtClean="0"/>
              <a:t>sp</a:t>
            </a:r>
            <a:r>
              <a:rPr lang="en-US" altLang="zh-CN" dirty="0" smtClean="0"/>
              <a:t>)</a:t>
            </a:r>
          </a:p>
          <a:p>
            <a:pPr marL="0" indent="0">
              <a:buFont typeface="Wingdings"/>
              <a:buNone/>
            </a:pPr>
            <a:r>
              <a:rPr lang="en-US" altLang="zh-CN" dirty="0" smtClean="0"/>
              <a:t>          </a:t>
            </a:r>
            <a:r>
              <a:rPr lang="en-US" altLang="zh-CN" dirty="0" err="1" smtClean="0"/>
              <a:t>sw</a:t>
            </a:r>
            <a:r>
              <a:rPr lang="en-US" altLang="zh-CN" dirty="0" smtClean="0"/>
              <a:t> $s1, 4($</a:t>
            </a:r>
            <a:r>
              <a:rPr lang="en-US" altLang="zh-CN" dirty="0" err="1" smtClean="0"/>
              <a:t>sp</a:t>
            </a:r>
            <a:r>
              <a:rPr lang="en-US" altLang="zh-CN" dirty="0" smtClean="0"/>
              <a:t>)</a:t>
            </a:r>
          </a:p>
          <a:p>
            <a:pPr marL="0" indent="0">
              <a:buFont typeface="Wingdings"/>
              <a:buNone/>
            </a:pPr>
            <a:r>
              <a:rPr lang="en-US" altLang="zh-CN" dirty="0" smtClean="0"/>
              <a:t>          </a:t>
            </a:r>
            <a:r>
              <a:rPr lang="en-US" altLang="zh-CN" dirty="0" err="1" smtClean="0"/>
              <a:t>sw</a:t>
            </a:r>
            <a:r>
              <a:rPr lang="en-US" altLang="zh-CN" dirty="0" smtClean="0"/>
              <a:t> $a0, 0($</a:t>
            </a:r>
            <a:r>
              <a:rPr lang="en-US" altLang="zh-CN" dirty="0" err="1" smtClean="0"/>
              <a:t>sp</a:t>
            </a:r>
            <a:r>
              <a:rPr lang="en-US" altLang="zh-CN" dirty="0" smtClean="0"/>
              <a:t>)</a:t>
            </a:r>
          </a:p>
          <a:p>
            <a:pPr marL="0" indent="0">
              <a:buFont typeface="Wingdings"/>
              <a:buNone/>
            </a:pPr>
            <a:r>
              <a:rPr lang="en-US" altLang="zh-CN" dirty="0" smtClean="0"/>
              <a:t>          </a:t>
            </a:r>
            <a:r>
              <a:rPr lang="en-US" altLang="zh-CN" dirty="0" err="1" smtClean="0"/>
              <a:t>slti</a:t>
            </a:r>
            <a:r>
              <a:rPr lang="en-US" altLang="zh-CN" dirty="0" smtClean="0"/>
              <a:t> $t0, $a0, 3</a:t>
            </a:r>
          </a:p>
          <a:p>
            <a:pPr marL="0" indent="0">
              <a:buFont typeface="Wingdings"/>
              <a:buNone/>
            </a:pPr>
            <a:r>
              <a:rPr lang="en-US" altLang="zh-CN" dirty="0" smtClean="0"/>
              <a:t>          </a:t>
            </a:r>
            <a:r>
              <a:rPr lang="en-US" altLang="zh-CN" dirty="0" err="1" smtClean="0"/>
              <a:t>beq</a:t>
            </a:r>
            <a:r>
              <a:rPr lang="en-US" altLang="zh-CN" dirty="0" smtClean="0"/>
              <a:t> $t0, $0, L1</a:t>
            </a:r>
          </a:p>
          <a:p>
            <a:pPr marL="0" indent="0">
              <a:buFont typeface="Wingdings"/>
              <a:buNone/>
            </a:pPr>
            <a:r>
              <a:rPr lang="en-US" altLang="zh-CN" dirty="0" smtClean="0"/>
              <a:t>          </a:t>
            </a:r>
            <a:r>
              <a:rPr lang="en-US" altLang="zh-CN" dirty="0" err="1" smtClean="0"/>
              <a:t>addi</a:t>
            </a:r>
            <a:r>
              <a:rPr lang="en-US" altLang="zh-CN" dirty="0" smtClean="0"/>
              <a:t> $v0, $0, 1</a:t>
            </a:r>
          </a:p>
          <a:p>
            <a:pPr marL="0" indent="0">
              <a:buFont typeface="Wingdings"/>
              <a:buNone/>
            </a:pPr>
            <a:r>
              <a:rPr lang="en-US" altLang="zh-CN" dirty="0" smtClean="0"/>
              <a:t>          j EXIT</a:t>
            </a:r>
          </a:p>
          <a:p>
            <a:pPr marL="0" indent="0">
              <a:buFont typeface="Wingdings"/>
              <a:buNone/>
            </a:pPr>
            <a:r>
              <a:rPr lang="en-US" altLang="zh-CN" dirty="0" smtClean="0"/>
              <a:t>L1:    </a:t>
            </a:r>
            <a:r>
              <a:rPr lang="en-US" altLang="zh-CN" dirty="0" err="1" smtClean="0"/>
              <a:t>addi</a:t>
            </a:r>
            <a:r>
              <a:rPr lang="en-US" altLang="zh-CN" dirty="0" smtClean="0"/>
              <a:t> $a0, $a0, -1</a:t>
            </a:r>
          </a:p>
          <a:p>
            <a:pPr marL="0" indent="0">
              <a:buFont typeface="Wingdings"/>
              <a:buNone/>
            </a:pPr>
            <a:r>
              <a:rPr lang="en-US" altLang="zh-CN" dirty="0" smtClean="0"/>
              <a:t>          </a:t>
            </a:r>
            <a:r>
              <a:rPr lang="en-US" altLang="zh-CN" dirty="0" err="1" smtClean="0"/>
              <a:t>jal</a:t>
            </a:r>
            <a:r>
              <a:rPr lang="en-US" altLang="zh-CN" dirty="0" smtClean="0"/>
              <a:t> FIB</a:t>
            </a:r>
          </a:p>
          <a:p>
            <a:pPr marL="0" indent="0">
              <a:buFont typeface="Wingdings"/>
              <a:buNone/>
            </a:pPr>
            <a:r>
              <a:rPr lang="en-US" altLang="zh-CN" dirty="0" smtClean="0"/>
              <a:t>          </a:t>
            </a:r>
            <a:r>
              <a:rPr lang="en-US" altLang="zh-CN" dirty="0" err="1" smtClean="0"/>
              <a:t>addi</a:t>
            </a:r>
            <a:r>
              <a:rPr lang="en-US" altLang="zh-CN" dirty="0" smtClean="0"/>
              <a:t> $a0, $a0, -2</a:t>
            </a:r>
          </a:p>
          <a:p>
            <a:pPr marL="0" indent="0">
              <a:buFont typeface="Wingdings"/>
              <a:buNone/>
            </a:pPr>
            <a:r>
              <a:rPr lang="en-US" altLang="zh-CN" dirty="0" smtClean="0"/>
              <a:t>          </a:t>
            </a:r>
            <a:r>
              <a:rPr lang="en-US" altLang="zh-CN" dirty="0" err="1" smtClean="0"/>
              <a:t>jal</a:t>
            </a:r>
            <a:r>
              <a:rPr lang="en-US" altLang="zh-CN" dirty="0" smtClean="0"/>
              <a:t> FIB</a:t>
            </a:r>
          </a:p>
          <a:p>
            <a:pPr marL="0" indent="0">
              <a:buFont typeface="Wingdings"/>
              <a:buNone/>
            </a:pPr>
            <a:r>
              <a:rPr lang="en-US" altLang="zh-CN" dirty="0" smtClean="0"/>
              <a:t>          add $v0, $v0, $s1</a:t>
            </a:r>
          </a:p>
          <a:p>
            <a:pPr marL="0" indent="0">
              <a:buFont typeface="Wingdings"/>
              <a:buNone/>
            </a:pPr>
            <a:r>
              <a:rPr lang="en-US" altLang="zh-CN" dirty="0" err="1" smtClean="0"/>
              <a:t>EXIT:lw</a:t>
            </a:r>
            <a:r>
              <a:rPr lang="en-US" altLang="zh-CN" dirty="0" smtClean="0"/>
              <a:t> $a0, 0($</a:t>
            </a:r>
            <a:r>
              <a:rPr lang="en-US" altLang="zh-CN" dirty="0" err="1" smtClean="0"/>
              <a:t>sp</a:t>
            </a:r>
            <a:r>
              <a:rPr lang="en-US" altLang="zh-CN" dirty="0" smtClean="0"/>
              <a:t>)</a:t>
            </a:r>
          </a:p>
          <a:p>
            <a:pPr marL="0" indent="0">
              <a:buFont typeface="Wingdings"/>
              <a:buNone/>
            </a:pPr>
            <a:r>
              <a:rPr lang="en-US" altLang="zh-CN" dirty="0" smtClean="0"/>
              <a:t>          </a:t>
            </a:r>
            <a:r>
              <a:rPr lang="en-US" altLang="zh-CN" dirty="0" err="1" smtClean="0"/>
              <a:t>lw</a:t>
            </a:r>
            <a:r>
              <a:rPr lang="en-US" altLang="zh-CN" dirty="0" smtClean="0"/>
              <a:t> $s1, </a:t>
            </a:r>
            <a:r>
              <a:rPr lang="en-US" altLang="zh-CN" dirty="0"/>
              <a:t>4</a:t>
            </a:r>
            <a:r>
              <a:rPr lang="en-US" altLang="zh-CN" dirty="0" smtClean="0"/>
              <a:t>($</a:t>
            </a:r>
            <a:r>
              <a:rPr lang="en-US" altLang="zh-CN" dirty="0" err="1" smtClean="0"/>
              <a:t>sp</a:t>
            </a:r>
            <a:r>
              <a:rPr lang="en-US" altLang="zh-CN" dirty="0" smtClean="0"/>
              <a:t>)</a:t>
            </a:r>
          </a:p>
          <a:p>
            <a:pPr marL="0" indent="0">
              <a:buFont typeface="Wingdings"/>
              <a:buNone/>
            </a:pPr>
            <a:r>
              <a:rPr lang="en-US" altLang="zh-CN" dirty="0" smtClean="0"/>
              <a:t>          </a:t>
            </a:r>
            <a:r>
              <a:rPr lang="en-US" altLang="zh-CN" dirty="0" err="1" smtClean="0"/>
              <a:t>lw</a:t>
            </a:r>
            <a:r>
              <a:rPr lang="en-US" altLang="zh-CN" dirty="0" smtClean="0"/>
              <a:t> $</a:t>
            </a:r>
            <a:r>
              <a:rPr lang="en-US" altLang="zh-CN" dirty="0" err="1" smtClean="0"/>
              <a:t>ra</a:t>
            </a:r>
            <a:r>
              <a:rPr lang="en-US" altLang="zh-CN" dirty="0" smtClean="0"/>
              <a:t>, 8($</a:t>
            </a:r>
            <a:r>
              <a:rPr lang="en-US" altLang="zh-CN" dirty="0" err="1" smtClean="0"/>
              <a:t>sp</a:t>
            </a:r>
            <a:r>
              <a:rPr lang="en-US" altLang="zh-CN" dirty="0" smtClean="0"/>
              <a:t>)</a:t>
            </a:r>
          </a:p>
          <a:p>
            <a:pPr marL="0" indent="0">
              <a:buFont typeface="Wingdings"/>
              <a:buNone/>
            </a:pPr>
            <a:r>
              <a:rPr lang="en-US" altLang="zh-CN" dirty="0" smtClean="0"/>
              <a:t>          </a:t>
            </a:r>
            <a:r>
              <a:rPr lang="en-US" altLang="zh-CN" dirty="0" err="1" smtClean="0"/>
              <a:t>addi</a:t>
            </a:r>
            <a:r>
              <a:rPr lang="en-US" altLang="zh-CN" dirty="0" smtClean="0"/>
              <a:t> $</a:t>
            </a:r>
            <a:r>
              <a:rPr lang="en-US" altLang="zh-CN" dirty="0" err="1" smtClean="0"/>
              <a:t>sp</a:t>
            </a:r>
            <a:r>
              <a:rPr lang="en-US" altLang="zh-CN" dirty="0" smtClean="0"/>
              <a:t>, $</a:t>
            </a:r>
            <a:r>
              <a:rPr lang="en-US" altLang="zh-CN" dirty="0" err="1" smtClean="0"/>
              <a:t>sp</a:t>
            </a:r>
            <a:r>
              <a:rPr lang="en-US" altLang="zh-CN" dirty="0" smtClean="0"/>
              <a:t>, 12</a:t>
            </a:r>
          </a:p>
          <a:p>
            <a:pPr marL="0" indent="0">
              <a:buFont typeface="Wingdings"/>
              <a:buNone/>
            </a:pPr>
            <a:r>
              <a:rPr lang="en-US" altLang="zh-CN" dirty="0" smtClean="0"/>
              <a:t>          </a:t>
            </a:r>
            <a:r>
              <a:rPr lang="en-US" altLang="zh-CN" dirty="0" err="1" smtClean="0"/>
              <a:t>jr</a:t>
            </a:r>
            <a:r>
              <a:rPr lang="en-US" altLang="zh-CN" dirty="0" smtClean="0"/>
              <a:t> $</a:t>
            </a:r>
            <a:r>
              <a:rPr lang="en-US" altLang="zh-CN" dirty="0" err="1" smtClean="0"/>
              <a:t>ra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6464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/>
          <a:lstStyle/>
          <a:p>
            <a:r>
              <a:rPr lang="en-US" altLang="zh-CN" b="1" dirty="0" smtClean="0"/>
              <a:t>2.20.4</a:t>
            </a:r>
            <a:r>
              <a:rPr lang="en-US" altLang="zh-CN" dirty="0" smtClean="0"/>
              <a:t>  The MIPS assembly program above computes the Fibonacci of a given input. The integer input is passed through register $a0, and the result is returned in register $v0. In the assembly code, there are a few errors. Correct the MIPS errors.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793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r>
              <a:rPr lang="en-US" altLang="zh-CN" b="1" dirty="0" smtClean="0"/>
              <a:t>2.4.3</a:t>
            </a:r>
            <a:r>
              <a:rPr lang="en-US" altLang="zh-CN" dirty="0" smtClean="0"/>
              <a:t>  For the C statement above, how many different registers are needed to carry out the C statement?</a:t>
            </a:r>
          </a:p>
          <a:p>
            <a:r>
              <a:rPr lang="en-US" altLang="zh-CN" dirty="0" smtClean="0"/>
              <a:t>Solution:</a:t>
            </a:r>
          </a:p>
          <a:p>
            <a:pPr marL="0" indent="0">
              <a:buNone/>
            </a:pPr>
            <a:r>
              <a:rPr lang="en-US" altLang="zh-CN" dirty="0" smtClean="0"/>
              <a:t>   a</a:t>
            </a:r>
            <a:r>
              <a:rPr lang="en-US" altLang="zh-CN" dirty="0"/>
              <a:t>. 3</a:t>
            </a:r>
          </a:p>
          <a:p>
            <a:pPr marL="0" indent="0">
              <a:buNone/>
            </a:pPr>
            <a:r>
              <a:rPr lang="en-US" altLang="zh-CN" dirty="0" smtClean="0"/>
              <a:t>   b</a:t>
            </a:r>
            <a:r>
              <a:rPr lang="en-US" altLang="zh-CN" dirty="0"/>
              <a:t>. 6</a:t>
            </a:r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902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3466728" cy="621330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Solution:</a:t>
            </a:r>
          </a:p>
          <a:p>
            <a:pPr marL="0" indent="0">
              <a:buNone/>
            </a:pPr>
            <a:r>
              <a:rPr lang="en-US" altLang="zh-CN" dirty="0" smtClean="0"/>
              <a:t>    a.</a:t>
            </a:r>
          </a:p>
          <a:p>
            <a:r>
              <a:rPr lang="it-IT" altLang="zh-CN" dirty="0"/>
              <a:t>FIB: </a:t>
            </a:r>
            <a:endParaRPr lang="it-IT" altLang="zh-CN" dirty="0" smtClean="0"/>
          </a:p>
          <a:p>
            <a:r>
              <a:rPr lang="it-IT" altLang="zh-CN" dirty="0" smtClean="0"/>
              <a:t>addi </a:t>
            </a:r>
            <a:r>
              <a:rPr lang="it-IT" altLang="zh-CN" dirty="0"/>
              <a:t>$sp, $sp, −12</a:t>
            </a:r>
          </a:p>
          <a:p>
            <a:r>
              <a:rPr lang="en-US" altLang="zh-CN" dirty="0" err="1" smtClean="0"/>
              <a:t>sw</a:t>
            </a:r>
            <a:r>
              <a:rPr lang="en-US" altLang="zh-CN" dirty="0" smtClean="0"/>
              <a:t> </a:t>
            </a:r>
            <a:r>
              <a:rPr lang="en-US" altLang="zh-CN" dirty="0"/>
              <a:t>$</a:t>
            </a:r>
            <a:r>
              <a:rPr lang="en-US" altLang="zh-CN" dirty="0" err="1"/>
              <a:t>ra</a:t>
            </a:r>
            <a:r>
              <a:rPr lang="en-US" altLang="zh-CN" dirty="0"/>
              <a:t>, 8($</a:t>
            </a:r>
            <a:r>
              <a:rPr lang="en-US" altLang="zh-CN" dirty="0" err="1"/>
              <a:t>sp</a:t>
            </a:r>
            <a:r>
              <a:rPr lang="en-US" altLang="zh-CN" dirty="0"/>
              <a:t>)</a:t>
            </a:r>
          </a:p>
          <a:p>
            <a:r>
              <a:rPr lang="en-US" altLang="zh-CN" dirty="0" err="1" smtClean="0"/>
              <a:t>sw</a:t>
            </a:r>
            <a:r>
              <a:rPr lang="en-US" altLang="zh-CN" dirty="0" smtClean="0"/>
              <a:t> </a:t>
            </a:r>
            <a:r>
              <a:rPr lang="en-US" altLang="zh-CN" dirty="0"/>
              <a:t>$s1, 4($</a:t>
            </a:r>
            <a:r>
              <a:rPr lang="en-US" altLang="zh-CN" dirty="0" err="1"/>
              <a:t>sp</a:t>
            </a:r>
            <a:r>
              <a:rPr lang="en-US" altLang="zh-CN" dirty="0"/>
              <a:t>)</a:t>
            </a:r>
          </a:p>
          <a:p>
            <a:r>
              <a:rPr lang="en-US" altLang="zh-CN" dirty="0" err="1"/>
              <a:t>sw</a:t>
            </a:r>
            <a:r>
              <a:rPr lang="en-US" altLang="zh-CN" dirty="0"/>
              <a:t> $a0, 0($</a:t>
            </a:r>
            <a:r>
              <a:rPr lang="en-US" altLang="zh-CN" dirty="0" err="1"/>
              <a:t>sp</a:t>
            </a:r>
            <a:r>
              <a:rPr lang="en-US" altLang="zh-CN" dirty="0"/>
              <a:t>)</a:t>
            </a:r>
          </a:p>
          <a:p>
            <a:r>
              <a:rPr lang="en-US" altLang="zh-CN" dirty="0" err="1"/>
              <a:t>slti</a:t>
            </a:r>
            <a:r>
              <a:rPr lang="en-US" altLang="zh-CN" dirty="0"/>
              <a:t> $t0, $a0, 3</a:t>
            </a:r>
          </a:p>
          <a:p>
            <a:r>
              <a:rPr lang="en-US" altLang="zh-CN" dirty="0" err="1"/>
              <a:t>beq</a:t>
            </a:r>
            <a:r>
              <a:rPr lang="en-US" altLang="zh-CN" dirty="0"/>
              <a:t> $t0, $0, L1</a:t>
            </a:r>
          </a:p>
          <a:p>
            <a:r>
              <a:rPr lang="en-US" altLang="zh-CN" dirty="0" err="1"/>
              <a:t>addi</a:t>
            </a:r>
            <a:r>
              <a:rPr lang="en-US" altLang="zh-CN" dirty="0"/>
              <a:t> $v0, $0, 1</a:t>
            </a:r>
          </a:p>
          <a:p>
            <a:r>
              <a:rPr lang="en-US" altLang="zh-CN" dirty="0"/>
              <a:t>j </a:t>
            </a:r>
            <a:r>
              <a:rPr lang="en-US" altLang="zh-CN" dirty="0" smtClean="0"/>
              <a:t>EXIT</a:t>
            </a:r>
            <a:endParaRPr lang="en-US" altLang="zh-CN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4273624" y="1176136"/>
            <a:ext cx="3610744" cy="5349208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zh-CN" dirty="0"/>
              <a:t>L1: </a:t>
            </a:r>
            <a:endParaRPr lang="it-IT" altLang="zh-CN" dirty="0" smtClean="0"/>
          </a:p>
          <a:p>
            <a:r>
              <a:rPr lang="it-IT" altLang="zh-CN" dirty="0" smtClean="0"/>
              <a:t>addi </a:t>
            </a:r>
            <a:r>
              <a:rPr lang="it-IT" altLang="zh-CN" dirty="0"/>
              <a:t>$a0, $a0, −1</a:t>
            </a:r>
          </a:p>
          <a:p>
            <a:r>
              <a:rPr lang="en-US" altLang="zh-CN" dirty="0" err="1"/>
              <a:t>jal</a:t>
            </a:r>
            <a:r>
              <a:rPr lang="en-US" altLang="zh-CN" dirty="0"/>
              <a:t> FIB</a:t>
            </a:r>
          </a:p>
          <a:p>
            <a:r>
              <a:rPr lang="en-US" altLang="zh-CN" dirty="0" err="1"/>
              <a:t>addi</a:t>
            </a:r>
            <a:r>
              <a:rPr lang="en-US" altLang="zh-CN" dirty="0"/>
              <a:t> $s1, $v0, $0</a:t>
            </a:r>
          </a:p>
          <a:p>
            <a:r>
              <a:rPr lang="en-US" altLang="zh-CN" dirty="0" err="1"/>
              <a:t>addi</a:t>
            </a:r>
            <a:r>
              <a:rPr lang="en-US" altLang="zh-CN" dirty="0"/>
              <a:t> $a0, $a0, −1</a:t>
            </a:r>
          </a:p>
          <a:p>
            <a:r>
              <a:rPr lang="en-US" altLang="zh-CN" dirty="0" err="1"/>
              <a:t>jal</a:t>
            </a:r>
            <a:r>
              <a:rPr lang="en-US" altLang="zh-CN" dirty="0"/>
              <a:t> FIB</a:t>
            </a:r>
          </a:p>
          <a:p>
            <a:r>
              <a:rPr lang="en-US" altLang="zh-CN" dirty="0"/>
              <a:t>add $v0, $v0, $s1</a:t>
            </a:r>
          </a:p>
          <a:p>
            <a:r>
              <a:rPr lang="en-US" altLang="zh-CN" dirty="0"/>
              <a:t>EXIT</a:t>
            </a:r>
            <a:r>
              <a:rPr lang="en-US" altLang="zh-CN" dirty="0" smtClean="0"/>
              <a:t>:</a:t>
            </a:r>
          </a:p>
          <a:p>
            <a:r>
              <a:rPr lang="en-US" altLang="zh-CN" dirty="0" smtClean="0"/>
              <a:t> </a:t>
            </a:r>
            <a:r>
              <a:rPr lang="en-US" altLang="zh-CN" dirty="0" err="1"/>
              <a:t>lw</a:t>
            </a:r>
            <a:r>
              <a:rPr lang="en-US" altLang="zh-CN" dirty="0"/>
              <a:t> $a0, 0($</a:t>
            </a:r>
            <a:r>
              <a:rPr lang="en-US" altLang="zh-CN" dirty="0" err="1"/>
              <a:t>sp</a:t>
            </a:r>
            <a:r>
              <a:rPr lang="en-US" altLang="zh-CN" dirty="0"/>
              <a:t>)</a:t>
            </a:r>
          </a:p>
          <a:p>
            <a:r>
              <a:rPr lang="en-US" altLang="zh-CN" dirty="0" err="1"/>
              <a:t>lw</a:t>
            </a:r>
            <a:r>
              <a:rPr lang="en-US" altLang="zh-CN" dirty="0"/>
              <a:t> $s1, 4($</a:t>
            </a:r>
            <a:r>
              <a:rPr lang="en-US" altLang="zh-CN" dirty="0" err="1"/>
              <a:t>sp</a:t>
            </a:r>
            <a:r>
              <a:rPr lang="en-US" altLang="zh-CN" dirty="0"/>
              <a:t>)</a:t>
            </a:r>
          </a:p>
          <a:p>
            <a:r>
              <a:rPr lang="en-US" altLang="zh-CN" dirty="0" err="1"/>
              <a:t>lw</a:t>
            </a:r>
            <a:r>
              <a:rPr lang="en-US" altLang="zh-CN" dirty="0"/>
              <a:t> $</a:t>
            </a:r>
            <a:r>
              <a:rPr lang="en-US" altLang="zh-CN" dirty="0" err="1"/>
              <a:t>ra</a:t>
            </a:r>
            <a:r>
              <a:rPr lang="en-US" altLang="zh-CN" dirty="0"/>
              <a:t>, 8($</a:t>
            </a:r>
            <a:r>
              <a:rPr lang="en-US" altLang="zh-CN" dirty="0" err="1"/>
              <a:t>sp</a:t>
            </a:r>
            <a:r>
              <a:rPr lang="en-US" altLang="zh-CN" dirty="0"/>
              <a:t>)</a:t>
            </a:r>
          </a:p>
          <a:p>
            <a:r>
              <a:rPr lang="en-US" altLang="zh-CN" dirty="0" err="1"/>
              <a:t>addi</a:t>
            </a:r>
            <a:r>
              <a:rPr lang="en-US" altLang="zh-CN" dirty="0"/>
              <a:t> $</a:t>
            </a:r>
            <a:r>
              <a:rPr lang="en-US" altLang="zh-CN" dirty="0" err="1"/>
              <a:t>sp</a:t>
            </a:r>
            <a:r>
              <a:rPr lang="en-US" altLang="zh-CN" dirty="0"/>
              <a:t>, $</a:t>
            </a:r>
            <a:r>
              <a:rPr lang="en-US" altLang="zh-CN" dirty="0" err="1"/>
              <a:t>sp</a:t>
            </a:r>
            <a:r>
              <a:rPr lang="en-US" altLang="zh-CN" dirty="0"/>
              <a:t>, 12</a:t>
            </a:r>
          </a:p>
          <a:p>
            <a:r>
              <a:rPr lang="en-US" altLang="zh-CN" dirty="0" err="1"/>
              <a:t>jr</a:t>
            </a:r>
            <a:r>
              <a:rPr lang="en-US" altLang="zh-CN" dirty="0"/>
              <a:t> $</a:t>
            </a:r>
            <a:r>
              <a:rPr lang="en-US" altLang="zh-CN" dirty="0" err="1"/>
              <a:t>ra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793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3466728" cy="6213304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Solution:</a:t>
            </a:r>
          </a:p>
          <a:p>
            <a:pPr marL="0" indent="0">
              <a:buNone/>
            </a:pPr>
            <a:r>
              <a:rPr lang="en-US" altLang="zh-CN" dirty="0" smtClean="0"/>
              <a:t>    b.</a:t>
            </a:r>
          </a:p>
          <a:p>
            <a:r>
              <a:rPr lang="it-IT" altLang="zh-CN" dirty="0"/>
              <a:t>FIB: </a:t>
            </a:r>
            <a:endParaRPr lang="it-IT" altLang="zh-CN" dirty="0" smtClean="0"/>
          </a:p>
          <a:p>
            <a:r>
              <a:rPr lang="en-US" altLang="zh-CN" dirty="0" err="1"/>
              <a:t>addi</a:t>
            </a:r>
            <a:r>
              <a:rPr lang="en-US" altLang="zh-CN" dirty="0"/>
              <a:t> $</a:t>
            </a:r>
            <a:r>
              <a:rPr lang="en-US" altLang="zh-CN" dirty="0" err="1"/>
              <a:t>sp</a:t>
            </a:r>
            <a:r>
              <a:rPr lang="en-US" altLang="zh-CN" dirty="0"/>
              <a:t>, $</a:t>
            </a:r>
            <a:r>
              <a:rPr lang="en-US" altLang="zh-CN" dirty="0" err="1"/>
              <a:t>sp</a:t>
            </a:r>
            <a:r>
              <a:rPr lang="en-US" altLang="zh-CN" dirty="0"/>
              <a:t>, −12</a:t>
            </a:r>
          </a:p>
          <a:p>
            <a:r>
              <a:rPr lang="en-US" altLang="zh-CN" dirty="0" err="1"/>
              <a:t>sw</a:t>
            </a:r>
            <a:r>
              <a:rPr lang="en-US" altLang="zh-CN" dirty="0"/>
              <a:t> $</a:t>
            </a:r>
            <a:r>
              <a:rPr lang="en-US" altLang="zh-CN" dirty="0" err="1"/>
              <a:t>ra</a:t>
            </a:r>
            <a:r>
              <a:rPr lang="en-US" altLang="zh-CN" dirty="0"/>
              <a:t>, 8($</a:t>
            </a:r>
            <a:r>
              <a:rPr lang="en-US" altLang="zh-CN" dirty="0" err="1"/>
              <a:t>sp</a:t>
            </a:r>
            <a:r>
              <a:rPr lang="en-US" altLang="zh-CN" dirty="0"/>
              <a:t>)</a:t>
            </a:r>
          </a:p>
          <a:p>
            <a:r>
              <a:rPr lang="en-US" altLang="zh-CN" dirty="0" err="1"/>
              <a:t>sw</a:t>
            </a:r>
            <a:r>
              <a:rPr lang="en-US" altLang="zh-CN" dirty="0"/>
              <a:t> $s1, 4($</a:t>
            </a:r>
            <a:r>
              <a:rPr lang="en-US" altLang="zh-CN" dirty="0" err="1"/>
              <a:t>sp</a:t>
            </a:r>
            <a:r>
              <a:rPr lang="en-US" altLang="zh-CN" dirty="0"/>
              <a:t>)</a:t>
            </a:r>
          </a:p>
          <a:p>
            <a:r>
              <a:rPr lang="en-US" altLang="zh-CN" dirty="0" err="1"/>
              <a:t>sw</a:t>
            </a:r>
            <a:r>
              <a:rPr lang="en-US" altLang="zh-CN" dirty="0"/>
              <a:t> $a0, 0($</a:t>
            </a:r>
            <a:r>
              <a:rPr lang="en-US" altLang="zh-CN" dirty="0" err="1"/>
              <a:t>sp</a:t>
            </a:r>
            <a:r>
              <a:rPr lang="en-US" altLang="zh-CN" dirty="0"/>
              <a:t>)</a:t>
            </a:r>
          </a:p>
          <a:p>
            <a:r>
              <a:rPr lang="en-US" altLang="zh-CN" dirty="0" err="1"/>
              <a:t>slti</a:t>
            </a:r>
            <a:r>
              <a:rPr lang="en-US" altLang="zh-CN" dirty="0"/>
              <a:t> $t0, $a0, 3</a:t>
            </a:r>
          </a:p>
          <a:p>
            <a:r>
              <a:rPr lang="en-US" altLang="zh-CN" dirty="0" err="1"/>
              <a:t>beq</a:t>
            </a:r>
            <a:r>
              <a:rPr lang="en-US" altLang="zh-CN" dirty="0"/>
              <a:t> $t0, $0, L1</a:t>
            </a:r>
          </a:p>
          <a:p>
            <a:r>
              <a:rPr lang="en-US" altLang="zh-CN" dirty="0" err="1"/>
              <a:t>addi</a:t>
            </a:r>
            <a:r>
              <a:rPr lang="en-US" altLang="zh-CN" dirty="0"/>
              <a:t> $v0, $0, 1</a:t>
            </a:r>
          </a:p>
          <a:p>
            <a:r>
              <a:rPr lang="en-US" altLang="zh-CN" dirty="0"/>
              <a:t>j EXIT</a:t>
            </a:r>
            <a:endParaRPr lang="it-IT" altLang="zh-CN" dirty="0" smtClean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4273624" y="1124744"/>
            <a:ext cx="3610744" cy="532859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zh-CN" dirty="0"/>
              <a:t>L1: </a:t>
            </a:r>
            <a:endParaRPr lang="it-IT" altLang="zh-CN" dirty="0" smtClean="0"/>
          </a:p>
          <a:p>
            <a:r>
              <a:rPr lang="en-US" altLang="zh-CN" dirty="0" err="1"/>
              <a:t>addi</a:t>
            </a:r>
            <a:r>
              <a:rPr lang="en-US" altLang="zh-CN" dirty="0"/>
              <a:t> $a0, $a0, −1</a:t>
            </a:r>
          </a:p>
          <a:p>
            <a:r>
              <a:rPr lang="en-US" altLang="zh-CN" dirty="0" err="1"/>
              <a:t>jal</a:t>
            </a:r>
            <a:r>
              <a:rPr lang="en-US" altLang="zh-CN" dirty="0"/>
              <a:t> FIB</a:t>
            </a:r>
          </a:p>
          <a:p>
            <a:r>
              <a:rPr lang="en-US" altLang="zh-CN" dirty="0" err="1"/>
              <a:t>addi</a:t>
            </a:r>
            <a:r>
              <a:rPr lang="en-US" altLang="zh-CN" dirty="0"/>
              <a:t> $s1, $v0, $0</a:t>
            </a:r>
          </a:p>
          <a:p>
            <a:r>
              <a:rPr lang="en-US" altLang="zh-CN" dirty="0" err="1"/>
              <a:t>addi</a:t>
            </a:r>
            <a:r>
              <a:rPr lang="en-US" altLang="zh-CN" dirty="0"/>
              <a:t> $a0, $a0, −1</a:t>
            </a:r>
          </a:p>
          <a:p>
            <a:r>
              <a:rPr lang="en-US" altLang="zh-CN" dirty="0" err="1"/>
              <a:t>jal</a:t>
            </a:r>
            <a:r>
              <a:rPr lang="en-US" altLang="zh-CN" dirty="0"/>
              <a:t> FIB</a:t>
            </a:r>
          </a:p>
          <a:p>
            <a:r>
              <a:rPr lang="en-US" altLang="zh-CN" dirty="0"/>
              <a:t>add $v0, $v0, $</a:t>
            </a:r>
            <a:r>
              <a:rPr lang="en-US" altLang="zh-CN" dirty="0" smtClean="0"/>
              <a:t>s1</a:t>
            </a:r>
          </a:p>
          <a:p>
            <a:r>
              <a:rPr lang="en-US" altLang="zh-CN" dirty="0" smtClean="0"/>
              <a:t>EXIT:</a:t>
            </a:r>
          </a:p>
          <a:p>
            <a:r>
              <a:rPr lang="en-US" altLang="zh-CN" dirty="0" err="1"/>
              <a:t>lw</a:t>
            </a:r>
            <a:r>
              <a:rPr lang="en-US" altLang="zh-CN" dirty="0"/>
              <a:t> $a0, 0($</a:t>
            </a:r>
            <a:r>
              <a:rPr lang="en-US" altLang="zh-CN" dirty="0" err="1"/>
              <a:t>sp</a:t>
            </a:r>
            <a:r>
              <a:rPr lang="en-US" altLang="zh-CN" dirty="0"/>
              <a:t>)</a:t>
            </a:r>
          </a:p>
          <a:p>
            <a:r>
              <a:rPr lang="en-US" altLang="zh-CN" dirty="0" err="1"/>
              <a:t>lw</a:t>
            </a:r>
            <a:r>
              <a:rPr lang="en-US" altLang="zh-CN" dirty="0"/>
              <a:t> $s1, 4($</a:t>
            </a:r>
            <a:r>
              <a:rPr lang="en-US" altLang="zh-CN" dirty="0" err="1"/>
              <a:t>sp</a:t>
            </a:r>
            <a:r>
              <a:rPr lang="en-US" altLang="zh-CN" dirty="0"/>
              <a:t>)</a:t>
            </a:r>
          </a:p>
          <a:p>
            <a:r>
              <a:rPr lang="en-US" altLang="zh-CN" dirty="0" err="1"/>
              <a:t>lw</a:t>
            </a:r>
            <a:r>
              <a:rPr lang="en-US" altLang="zh-CN" dirty="0"/>
              <a:t> $</a:t>
            </a:r>
            <a:r>
              <a:rPr lang="en-US" altLang="zh-CN" dirty="0" err="1"/>
              <a:t>ra</a:t>
            </a:r>
            <a:r>
              <a:rPr lang="en-US" altLang="zh-CN" dirty="0"/>
              <a:t>, 8($</a:t>
            </a:r>
            <a:r>
              <a:rPr lang="en-US" altLang="zh-CN" dirty="0" err="1"/>
              <a:t>sp</a:t>
            </a:r>
            <a:r>
              <a:rPr lang="en-US" altLang="zh-CN" dirty="0"/>
              <a:t>)</a:t>
            </a:r>
          </a:p>
          <a:p>
            <a:r>
              <a:rPr lang="en-US" altLang="zh-CN" dirty="0" err="1"/>
              <a:t>addi</a:t>
            </a:r>
            <a:r>
              <a:rPr lang="en-US" altLang="zh-CN" dirty="0"/>
              <a:t> $</a:t>
            </a:r>
            <a:r>
              <a:rPr lang="en-US" altLang="zh-CN" dirty="0" err="1"/>
              <a:t>sp</a:t>
            </a:r>
            <a:r>
              <a:rPr lang="en-US" altLang="zh-CN" dirty="0"/>
              <a:t>, $</a:t>
            </a:r>
            <a:r>
              <a:rPr lang="en-US" altLang="zh-CN" dirty="0" err="1"/>
              <a:t>sp</a:t>
            </a:r>
            <a:r>
              <a:rPr lang="en-US" altLang="zh-CN" dirty="0"/>
              <a:t>, 12</a:t>
            </a:r>
          </a:p>
          <a:p>
            <a:r>
              <a:rPr lang="en-US" altLang="zh-CN" dirty="0" err="1"/>
              <a:t>jr</a:t>
            </a:r>
            <a:r>
              <a:rPr lang="en-US" altLang="zh-CN" dirty="0"/>
              <a:t> $</a:t>
            </a:r>
            <a:r>
              <a:rPr lang="en-US" altLang="zh-CN" dirty="0" err="1"/>
              <a:t>ra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2697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/>
          <a:lstStyle/>
          <a:p>
            <a:r>
              <a:rPr lang="en-US" altLang="zh-CN" b="1" dirty="0" smtClean="0"/>
              <a:t>2.20.5</a:t>
            </a:r>
            <a:r>
              <a:rPr lang="en-US" altLang="zh-CN" dirty="0" smtClean="0"/>
              <a:t>  For the recursive Fibonacci MIPS program above, assume that the input is 4. Rewrite the Fibonacci program to operate in a non-recursive manner. Restrict your register usage to registers $s0 -  $s7. What is the total number of  instructions used to execute your solution from 2.20.2 versus the recursive version of the factorial program?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793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91264" cy="2232248"/>
          </a:xfrm>
        </p:spPr>
        <p:txBody>
          <a:bodyPr/>
          <a:lstStyle/>
          <a:p>
            <a:r>
              <a:rPr lang="en-US" altLang="zh-CN" dirty="0" smtClean="0"/>
              <a:t>Solution:</a:t>
            </a:r>
          </a:p>
          <a:p>
            <a:pPr marL="0" indent="0">
              <a:buNone/>
            </a:pPr>
            <a:r>
              <a:rPr lang="en-US" altLang="zh-CN" dirty="0" smtClean="0"/>
              <a:t>    a.</a:t>
            </a:r>
          </a:p>
          <a:p>
            <a:pPr marL="0" indent="0">
              <a:buNone/>
            </a:pPr>
            <a:r>
              <a:rPr lang="en-US" altLang="zh-CN" dirty="0" smtClean="0"/>
              <a:t>    23 MIPS instructions to execute non-recursive vs. 73 instructions to execute (corrected version of) recursion.</a:t>
            </a:r>
          </a:p>
          <a:p>
            <a:pPr marL="0" indent="0">
              <a:buNone/>
            </a:pPr>
            <a:r>
              <a:rPr lang="en-US" altLang="zh-CN" dirty="0"/>
              <a:t>Non-recursive version:</a:t>
            </a:r>
            <a:endParaRPr lang="zh-CN" alt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395536" y="2420888"/>
            <a:ext cx="2592288" cy="208823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zh-CN" sz="2000" dirty="0" smtClean="0"/>
              <a:t>FIB:</a:t>
            </a:r>
          </a:p>
          <a:p>
            <a:r>
              <a:rPr lang="it-IT" altLang="zh-CN" sz="2000" dirty="0" smtClean="0"/>
              <a:t> </a:t>
            </a:r>
            <a:r>
              <a:rPr lang="it-IT" altLang="zh-CN" sz="2000" dirty="0"/>
              <a:t>addi $sp, $sp, −4</a:t>
            </a:r>
          </a:p>
          <a:p>
            <a:r>
              <a:rPr lang="en-US" altLang="zh-CN" sz="2000" dirty="0" err="1"/>
              <a:t>sw</a:t>
            </a:r>
            <a:r>
              <a:rPr lang="en-US" altLang="zh-CN" sz="2000" dirty="0"/>
              <a:t> $</a:t>
            </a:r>
            <a:r>
              <a:rPr lang="en-US" altLang="zh-CN" sz="2000" dirty="0" err="1"/>
              <a:t>ra</a:t>
            </a:r>
            <a:r>
              <a:rPr lang="en-US" altLang="zh-CN" sz="2000" dirty="0"/>
              <a:t>, ($</a:t>
            </a:r>
            <a:r>
              <a:rPr lang="en-US" altLang="zh-CN" sz="2000" dirty="0" err="1"/>
              <a:t>sp</a:t>
            </a:r>
            <a:r>
              <a:rPr lang="en-US" altLang="zh-CN" sz="2000" dirty="0"/>
              <a:t>)</a:t>
            </a:r>
          </a:p>
          <a:p>
            <a:r>
              <a:rPr lang="en-US" altLang="zh-CN" sz="2000" dirty="0" err="1"/>
              <a:t>addi</a:t>
            </a:r>
            <a:r>
              <a:rPr lang="en-US" altLang="zh-CN" sz="2000" dirty="0"/>
              <a:t> $s1, $0, 1</a:t>
            </a:r>
          </a:p>
          <a:p>
            <a:r>
              <a:rPr lang="en-US" altLang="zh-CN" sz="2000" dirty="0" err="1"/>
              <a:t>addi</a:t>
            </a:r>
            <a:r>
              <a:rPr lang="en-US" altLang="zh-CN" sz="2000" dirty="0"/>
              <a:t> $s2, $0, </a:t>
            </a:r>
            <a:r>
              <a:rPr lang="en-US" altLang="zh-CN" sz="2000" dirty="0" smtClean="0"/>
              <a:t>1</a:t>
            </a:r>
            <a:endParaRPr lang="en-US" altLang="zh-CN" sz="2000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2915816" y="2420888"/>
            <a:ext cx="2808312" cy="331236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/>
              <a:t>LOOP</a:t>
            </a:r>
            <a:r>
              <a:rPr lang="en-US" altLang="zh-CN" sz="2000" dirty="0"/>
              <a:t>: </a:t>
            </a:r>
            <a:endParaRPr lang="en-US" altLang="zh-CN" sz="2000" dirty="0" smtClean="0"/>
          </a:p>
          <a:p>
            <a:r>
              <a:rPr lang="en-US" altLang="zh-CN" sz="2000" dirty="0" err="1" smtClean="0"/>
              <a:t>slti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$t0, $a0, 3</a:t>
            </a:r>
          </a:p>
          <a:p>
            <a:r>
              <a:rPr lang="en-US" altLang="zh-CN" sz="2000" dirty="0" err="1"/>
              <a:t>bne</a:t>
            </a:r>
            <a:r>
              <a:rPr lang="en-US" altLang="zh-CN" sz="2000" dirty="0"/>
              <a:t> $t0, $0, EXIT</a:t>
            </a:r>
          </a:p>
          <a:p>
            <a:r>
              <a:rPr lang="en-US" altLang="zh-CN" sz="2000" dirty="0"/>
              <a:t>add $s3, $s1, $0</a:t>
            </a:r>
          </a:p>
          <a:p>
            <a:r>
              <a:rPr lang="en-US" altLang="zh-CN" sz="2000" dirty="0"/>
              <a:t>add $s1, $s1, $s2</a:t>
            </a:r>
          </a:p>
          <a:p>
            <a:r>
              <a:rPr lang="en-US" altLang="zh-CN" sz="2000" dirty="0"/>
              <a:t>add $s2, $s3, $0</a:t>
            </a:r>
          </a:p>
          <a:p>
            <a:r>
              <a:rPr lang="en-US" altLang="zh-CN" sz="2000" dirty="0" err="1"/>
              <a:t>addi</a:t>
            </a:r>
            <a:r>
              <a:rPr lang="en-US" altLang="zh-CN" sz="2000" dirty="0"/>
              <a:t> $a0, $a0, −1</a:t>
            </a:r>
          </a:p>
          <a:p>
            <a:r>
              <a:rPr lang="en-US" altLang="zh-CN" sz="2000" dirty="0"/>
              <a:t>j LOOP</a:t>
            </a:r>
          </a:p>
          <a:p>
            <a:endParaRPr lang="en-US" altLang="zh-CN" dirty="0" smtClean="0"/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5724128" y="2420888"/>
            <a:ext cx="2520280" cy="208823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/>
              <a:t>EXIT</a:t>
            </a:r>
            <a:r>
              <a:rPr lang="en-US" altLang="zh-CN" sz="2000" dirty="0"/>
              <a:t>: </a:t>
            </a:r>
            <a:endParaRPr lang="en-US" altLang="zh-CN" sz="2000" dirty="0" smtClean="0"/>
          </a:p>
          <a:p>
            <a:r>
              <a:rPr lang="en-US" altLang="zh-CN" sz="2000" dirty="0" smtClean="0"/>
              <a:t>add </a:t>
            </a:r>
            <a:r>
              <a:rPr lang="en-US" altLang="zh-CN" sz="2000" dirty="0"/>
              <a:t>$v0, s1, $0</a:t>
            </a:r>
          </a:p>
          <a:p>
            <a:r>
              <a:rPr lang="en-US" altLang="zh-CN" sz="2000" dirty="0" err="1"/>
              <a:t>lw</a:t>
            </a:r>
            <a:r>
              <a:rPr lang="en-US" altLang="zh-CN" sz="2000" dirty="0"/>
              <a:t> $</a:t>
            </a:r>
            <a:r>
              <a:rPr lang="en-US" altLang="zh-CN" sz="2000" dirty="0" err="1"/>
              <a:t>ra</a:t>
            </a:r>
            <a:r>
              <a:rPr lang="en-US" altLang="zh-CN" sz="2000" dirty="0"/>
              <a:t>, ($</a:t>
            </a:r>
            <a:r>
              <a:rPr lang="en-US" altLang="zh-CN" sz="2000" dirty="0" err="1"/>
              <a:t>sp</a:t>
            </a:r>
            <a:r>
              <a:rPr lang="en-US" altLang="zh-CN" sz="2000" dirty="0"/>
              <a:t>)</a:t>
            </a:r>
          </a:p>
          <a:p>
            <a:r>
              <a:rPr lang="en-US" altLang="zh-CN" sz="2000" dirty="0" err="1"/>
              <a:t>addi</a:t>
            </a:r>
            <a:r>
              <a:rPr lang="en-US" altLang="zh-CN" sz="2000" dirty="0"/>
              <a:t> $</a:t>
            </a:r>
            <a:r>
              <a:rPr lang="en-US" altLang="zh-CN" sz="2000" dirty="0" err="1"/>
              <a:t>sp</a:t>
            </a:r>
            <a:r>
              <a:rPr lang="en-US" altLang="zh-CN" sz="2000" dirty="0"/>
              <a:t>, $</a:t>
            </a:r>
            <a:r>
              <a:rPr lang="en-US" altLang="zh-CN" sz="2000" dirty="0" err="1"/>
              <a:t>sp</a:t>
            </a:r>
            <a:r>
              <a:rPr lang="en-US" altLang="zh-CN" sz="2000" dirty="0"/>
              <a:t>, 4</a:t>
            </a:r>
          </a:p>
          <a:p>
            <a:r>
              <a:rPr lang="en-US" altLang="zh-CN" sz="2000" dirty="0" err="1"/>
              <a:t>jr</a:t>
            </a:r>
            <a:r>
              <a:rPr lang="en-US" altLang="zh-CN" sz="2000" dirty="0"/>
              <a:t> $</a:t>
            </a:r>
            <a:r>
              <a:rPr lang="en-US" altLang="zh-CN" sz="2000" dirty="0" err="1"/>
              <a:t>ra</a:t>
            </a: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321548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91264" cy="2232248"/>
          </a:xfrm>
        </p:spPr>
        <p:txBody>
          <a:bodyPr/>
          <a:lstStyle/>
          <a:p>
            <a:r>
              <a:rPr lang="en-US" altLang="zh-CN" dirty="0" smtClean="0"/>
              <a:t>Solution:</a:t>
            </a:r>
          </a:p>
          <a:p>
            <a:pPr marL="0" indent="0">
              <a:buNone/>
            </a:pPr>
            <a:r>
              <a:rPr lang="en-US" altLang="zh-CN" dirty="0" smtClean="0"/>
              <a:t>    b.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23 </a:t>
            </a:r>
            <a:r>
              <a:rPr lang="en-US" altLang="zh-CN" dirty="0"/>
              <a:t>MIPS instructions to execute non-recursive vs. 73 instructions </a:t>
            </a:r>
            <a:r>
              <a:rPr lang="en-US" altLang="zh-CN" dirty="0" smtClean="0"/>
              <a:t>to </a:t>
            </a:r>
            <a:r>
              <a:rPr lang="en-US" altLang="zh-CN" dirty="0"/>
              <a:t>execute (corrected </a:t>
            </a:r>
            <a:r>
              <a:rPr lang="en-US" altLang="zh-CN" dirty="0" smtClean="0"/>
              <a:t>version of</a:t>
            </a:r>
            <a:r>
              <a:rPr lang="en-US" altLang="zh-CN" dirty="0"/>
              <a:t>) recursion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/>
              <a:t>Non-recursive version:</a:t>
            </a:r>
            <a:endParaRPr lang="zh-CN" alt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395536" y="2420888"/>
            <a:ext cx="2592288" cy="208823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zh-CN" sz="2000" dirty="0"/>
              <a:t>FIB</a:t>
            </a:r>
            <a:r>
              <a:rPr lang="it-IT" altLang="zh-CN" sz="2000" dirty="0" smtClean="0"/>
              <a:t>:</a:t>
            </a:r>
          </a:p>
          <a:p>
            <a:r>
              <a:rPr lang="it-IT" altLang="zh-CN" sz="2000" dirty="0" smtClean="0"/>
              <a:t> </a:t>
            </a:r>
            <a:r>
              <a:rPr lang="it-IT" altLang="zh-CN" sz="2000" dirty="0"/>
              <a:t>addi $sp, $sp, −4</a:t>
            </a:r>
          </a:p>
          <a:p>
            <a:r>
              <a:rPr lang="en-US" altLang="zh-CN" sz="2000" dirty="0" err="1"/>
              <a:t>sw</a:t>
            </a:r>
            <a:r>
              <a:rPr lang="en-US" altLang="zh-CN" sz="2000" dirty="0"/>
              <a:t> $</a:t>
            </a:r>
            <a:r>
              <a:rPr lang="en-US" altLang="zh-CN" sz="2000" dirty="0" err="1"/>
              <a:t>ra</a:t>
            </a:r>
            <a:r>
              <a:rPr lang="en-US" altLang="zh-CN" sz="2000" dirty="0"/>
              <a:t>, ($</a:t>
            </a:r>
            <a:r>
              <a:rPr lang="en-US" altLang="zh-CN" sz="2000" dirty="0" err="1"/>
              <a:t>sp</a:t>
            </a:r>
            <a:r>
              <a:rPr lang="en-US" altLang="zh-CN" sz="2000" dirty="0"/>
              <a:t>)</a:t>
            </a:r>
          </a:p>
          <a:p>
            <a:r>
              <a:rPr lang="en-US" altLang="zh-CN" sz="2000" dirty="0" err="1"/>
              <a:t>addi</a:t>
            </a:r>
            <a:r>
              <a:rPr lang="en-US" altLang="zh-CN" sz="2000" dirty="0"/>
              <a:t> $s1, $0, 1</a:t>
            </a:r>
          </a:p>
          <a:p>
            <a:r>
              <a:rPr lang="en-US" altLang="zh-CN" sz="2000" dirty="0" err="1"/>
              <a:t>addi</a:t>
            </a:r>
            <a:r>
              <a:rPr lang="en-US" altLang="zh-CN" sz="2000" dirty="0"/>
              <a:t> $s2, $0, 1</a:t>
            </a:r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2915816" y="2420888"/>
            <a:ext cx="2808312" cy="331236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/>
              <a:t>LOOP</a:t>
            </a:r>
            <a:r>
              <a:rPr lang="en-US" altLang="zh-CN" sz="2000" dirty="0"/>
              <a:t>: </a:t>
            </a:r>
            <a:endParaRPr lang="en-US" altLang="zh-CN" sz="2000" dirty="0" smtClean="0"/>
          </a:p>
          <a:p>
            <a:r>
              <a:rPr lang="en-US" altLang="zh-CN" sz="2000" dirty="0" err="1"/>
              <a:t>slti</a:t>
            </a:r>
            <a:r>
              <a:rPr lang="en-US" altLang="zh-CN" sz="2000" dirty="0"/>
              <a:t> $t0, $a0, 3</a:t>
            </a:r>
          </a:p>
          <a:p>
            <a:r>
              <a:rPr lang="en-US" altLang="zh-CN" sz="2000" dirty="0" err="1"/>
              <a:t>bne</a:t>
            </a:r>
            <a:r>
              <a:rPr lang="en-US" altLang="zh-CN" sz="2000" dirty="0"/>
              <a:t> $t0, $0, EXIT</a:t>
            </a:r>
          </a:p>
          <a:p>
            <a:r>
              <a:rPr lang="en-US" altLang="zh-CN" sz="2000" dirty="0"/>
              <a:t>add $s3, $s1, $0</a:t>
            </a:r>
          </a:p>
          <a:p>
            <a:r>
              <a:rPr lang="en-US" altLang="zh-CN" sz="2000" dirty="0"/>
              <a:t>add $s1, $s1, $s2</a:t>
            </a:r>
          </a:p>
          <a:p>
            <a:r>
              <a:rPr lang="en-US" altLang="zh-CN" sz="2000" dirty="0"/>
              <a:t>add $s2, $s3, $0</a:t>
            </a:r>
          </a:p>
          <a:p>
            <a:r>
              <a:rPr lang="en-US" altLang="zh-CN" sz="2000" dirty="0" err="1"/>
              <a:t>addi</a:t>
            </a:r>
            <a:r>
              <a:rPr lang="en-US" altLang="zh-CN" sz="2000" dirty="0"/>
              <a:t> $a0, $a0, −1</a:t>
            </a:r>
          </a:p>
          <a:p>
            <a:r>
              <a:rPr lang="en-US" altLang="zh-CN" sz="2000" dirty="0"/>
              <a:t>j LOOP</a:t>
            </a:r>
            <a:endParaRPr lang="en-US" altLang="zh-CN" dirty="0" smtClean="0"/>
          </a:p>
        </p:txBody>
      </p:sp>
      <p:sp>
        <p:nvSpPr>
          <p:cNvPr id="6" name="内容占位符 2"/>
          <p:cNvSpPr txBox="1">
            <a:spLocks/>
          </p:cNvSpPr>
          <p:nvPr/>
        </p:nvSpPr>
        <p:spPr>
          <a:xfrm>
            <a:off x="5724128" y="2420888"/>
            <a:ext cx="2520280" cy="208823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 smtClean="0"/>
              <a:t>EXIT</a:t>
            </a:r>
            <a:r>
              <a:rPr lang="en-US" altLang="zh-CN" sz="2000" dirty="0"/>
              <a:t>: </a:t>
            </a:r>
            <a:endParaRPr lang="en-US" altLang="zh-CN" sz="2000" dirty="0" smtClean="0"/>
          </a:p>
          <a:p>
            <a:r>
              <a:rPr lang="en-US" altLang="zh-CN" sz="2000" dirty="0"/>
              <a:t>add $v0, s1, $0</a:t>
            </a:r>
          </a:p>
          <a:p>
            <a:r>
              <a:rPr lang="en-US" altLang="zh-CN" sz="2000" dirty="0" err="1"/>
              <a:t>lw</a:t>
            </a:r>
            <a:r>
              <a:rPr lang="en-US" altLang="zh-CN" sz="2000" dirty="0"/>
              <a:t> $</a:t>
            </a:r>
            <a:r>
              <a:rPr lang="en-US" altLang="zh-CN" sz="2000" dirty="0" err="1"/>
              <a:t>ra</a:t>
            </a:r>
            <a:r>
              <a:rPr lang="en-US" altLang="zh-CN" sz="2000" dirty="0"/>
              <a:t>, ($</a:t>
            </a:r>
            <a:r>
              <a:rPr lang="en-US" altLang="zh-CN" sz="2000" dirty="0" err="1"/>
              <a:t>sp</a:t>
            </a:r>
            <a:r>
              <a:rPr lang="en-US" altLang="zh-CN" sz="2000" dirty="0"/>
              <a:t>)</a:t>
            </a:r>
          </a:p>
          <a:p>
            <a:r>
              <a:rPr lang="en-US" altLang="zh-CN" sz="2000" dirty="0" err="1"/>
              <a:t>addi</a:t>
            </a:r>
            <a:r>
              <a:rPr lang="en-US" altLang="zh-CN" sz="2000" dirty="0"/>
              <a:t> $</a:t>
            </a:r>
            <a:r>
              <a:rPr lang="en-US" altLang="zh-CN" sz="2000" dirty="0" err="1"/>
              <a:t>sp</a:t>
            </a:r>
            <a:r>
              <a:rPr lang="en-US" altLang="zh-CN" sz="2000" dirty="0"/>
              <a:t>, $</a:t>
            </a:r>
            <a:r>
              <a:rPr lang="en-US" altLang="zh-CN" sz="2000" dirty="0" err="1"/>
              <a:t>sp</a:t>
            </a:r>
            <a:r>
              <a:rPr lang="en-US" altLang="zh-CN" sz="2000" dirty="0"/>
              <a:t>, 4</a:t>
            </a:r>
          </a:p>
          <a:p>
            <a:r>
              <a:rPr lang="en-US" altLang="zh-CN" sz="2000" dirty="0" err="1"/>
              <a:t>jr</a:t>
            </a:r>
            <a:r>
              <a:rPr lang="en-US" altLang="zh-CN" sz="2000" dirty="0"/>
              <a:t> $</a:t>
            </a:r>
            <a:r>
              <a:rPr lang="en-US" altLang="zh-CN" sz="2000" dirty="0" err="1"/>
              <a:t>ra</a:t>
            </a:r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340243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7467600" cy="1944216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b="1" dirty="0" smtClean="0"/>
              <a:t>2.20.6</a:t>
            </a:r>
            <a:r>
              <a:rPr lang="en-US" altLang="zh-CN" dirty="0" smtClean="0"/>
              <a:t>  Show the content of the stack after each function call, assuming that the input is 4.</a:t>
            </a:r>
          </a:p>
          <a:p>
            <a:r>
              <a:rPr lang="en-US" altLang="zh-CN" dirty="0" smtClean="0"/>
              <a:t>Solution</a:t>
            </a:r>
            <a:r>
              <a:rPr lang="en-US" altLang="zh-CN" dirty="0" smtClean="0">
                <a:sym typeface="Wingdings" pitchFamily="2" charset="2"/>
              </a:rPr>
              <a:t>: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 a.</a:t>
            </a:r>
            <a:r>
              <a:rPr lang="en-US" altLang="zh-CN" dirty="0"/>
              <a:t> 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 Recursive </a:t>
            </a:r>
            <a:r>
              <a:rPr lang="en-US" altLang="zh-CN" dirty="0"/>
              <a:t>version</a:t>
            </a:r>
            <a:endParaRPr lang="zh-CN" alt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609600" y="1988840"/>
            <a:ext cx="3098304" cy="43204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zh-CN" sz="2200" dirty="0" smtClean="0"/>
              <a:t>FIB</a:t>
            </a:r>
            <a:r>
              <a:rPr lang="it-IT" altLang="zh-CN" sz="2200" dirty="0"/>
              <a:t>: </a:t>
            </a:r>
            <a:endParaRPr lang="it-IT" altLang="zh-CN" sz="2200" dirty="0" smtClean="0"/>
          </a:p>
          <a:p>
            <a:r>
              <a:rPr lang="it-IT" altLang="zh-CN" sz="2200" dirty="0" smtClean="0"/>
              <a:t>addi </a:t>
            </a:r>
            <a:r>
              <a:rPr lang="it-IT" altLang="zh-CN" sz="2200" dirty="0"/>
              <a:t>$sp, $sp, −12</a:t>
            </a:r>
          </a:p>
          <a:p>
            <a:r>
              <a:rPr lang="en-US" altLang="zh-CN" sz="2200" dirty="0" err="1"/>
              <a:t>sw</a:t>
            </a:r>
            <a:r>
              <a:rPr lang="en-US" altLang="zh-CN" sz="2200" dirty="0"/>
              <a:t> $</a:t>
            </a:r>
            <a:r>
              <a:rPr lang="en-US" altLang="zh-CN" sz="2200" dirty="0" err="1"/>
              <a:t>ra</a:t>
            </a:r>
            <a:r>
              <a:rPr lang="en-US" altLang="zh-CN" sz="2200" dirty="0"/>
              <a:t>, 8($</a:t>
            </a:r>
            <a:r>
              <a:rPr lang="en-US" altLang="zh-CN" sz="2200" dirty="0" err="1"/>
              <a:t>sp</a:t>
            </a:r>
            <a:r>
              <a:rPr lang="en-US" altLang="zh-CN" sz="2200" dirty="0"/>
              <a:t>)</a:t>
            </a:r>
          </a:p>
          <a:p>
            <a:r>
              <a:rPr lang="en-US" altLang="zh-CN" sz="2200" dirty="0" err="1"/>
              <a:t>sw</a:t>
            </a:r>
            <a:r>
              <a:rPr lang="en-US" altLang="zh-CN" sz="2200" dirty="0"/>
              <a:t> $s1, 4($</a:t>
            </a:r>
            <a:r>
              <a:rPr lang="en-US" altLang="zh-CN" sz="2200" dirty="0" err="1"/>
              <a:t>sp</a:t>
            </a:r>
            <a:r>
              <a:rPr lang="en-US" altLang="zh-CN" sz="2200" dirty="0"/>
              <a:t>)</a:t>
            </a:r>
          </a:p>
          <a:p>
            <a:r>
              <a:rPr lang="en-US" altLang="zh-CN" sz="2200" dirty="0" err="1"/>
              <a:t>sw</a:t>
            </a:r>
            <a:r>
              <a:rPr lang="en-US" altLang="zh-CN" sz="2200" dirty="0"/>
              <a:t> $a0, 0($</a:t>
            </a:r>
            <a:r>
              <a:rPr lang="en-US" altLang="zh-CN" sz="2200" dirty="0" err="1"/>
              <a:t>sp</a:t>
            </a:r>
            <a:r>
              <a:rPr lang="en-US" altLang="zh-CN" sz="2200" dirty="0" smtClean="0"/>
              <a:t>)</a:t>
            </a:r>
          </a:p>
          <a:p>
            <a:r>
              <a:rPr lang="en-US" altLang="zh-CN" sz="2200" dirty="0"/>
              <a:t>HERE: </a:t>
            </a:r>
            <a:endParaRPr lang="en-US" altLang="zh-CN" sz="2200" dirty="0" smtClean="0"/>
          </a:p>
          <a:p>
            <a:r>
              <a:rPr lang="en-US" altLang="zh-CN" sz="2200" dirty="0" err="1" smtClean="0"/>
              <a:t>slti</a:t>
            </a:r>
            <a:r>
              <a:rPr lang="en-US" altLang="zh-CN" sz="2200" dirty="0" smtClean="0"/>
              <a:t> </a:t>
            </a:r>
            <a:r>
              <a:rPr lang="en-US" altLang="zh-CN" sz="2200" dirty="0"/>
              <a:t>$t0, $a0, 3</a:t>
            </a:r>
          </a:p>
          <a:p>
            <a:r>
              <a:rPr lang="en-US" altLang="zh-CN" sz="2200" dirty="0" err="1"/>
              <a:t>beq</a:t>
            </a:r>
            <a:r>
              <a:rPr lang="en-US" altLang="zh-CN" sz="2200" dirty="0"/>
              <a:t> $t0, $0, L1</a:t>
            </a:r>
          </a:p>
          <a:p>
            <a:r>
              <a:rPr lang="en-US" altLang="zh-CN" sz="2200" dirty="0" err="1"/>
              <a:t>addi</a:t>
            </a:r>
            <a:r>
              <a:rPr lang="en-US" altLang="zh-CN" sz="2200" dirty="0"/>
              <a:t> $v0, $0, 1</a:t>
            </a:r>
          </a:p>
          <a:p>
            <a:r>
              <a:rPr lang="en-US" altLang="zh-CN" sz="2200" dirty="0"/>
              <a:t>j EXIT</a:t>
            </a:r>
            <a:endParaRPr lang="zh-CN" altLang="en-US" sz="2200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3851920" y="1988840"/>
            <a:ext cx="3096344" cy="496855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zh-CN" dirty="0"/>
              <a:t>L1: </a:t>
            </a:r>
            <a:endParaRPr lang="it-IT" altLang="zh-CN" dirty="0" smtClean="0"/>
          </a:p>
          <a:p>
            <a:r>
              <a:rPr lang="it-IT" altLang="zh-CN" dirty="0" smtClean="0"/>
              <a:t>addi </a:t>
            </a:r>
            <a:r>
              <a:rPr lang="it-IT" altLang="zh-CN" dirty="0"/>
              <a:t>$a0, $a0, −1</a:t>
            </a:r>
          </a:p>
          <a:p>
            <a:r>
              <a:rPr lang="en-US" altLang="zh-CN" dirty="0" err="1"/>
              <a:t>jal</a:t>
            </a:r>
            <a:r>
              <a:rPr lang="en-US" altLang="zh-CN" dirty="0"/>
              <a:t> FIB</a:t>
            </a:r>
          </a:p>
          <a:p>
            <a:r>
              <a:rPr lang="en-US" altLang="zh-CN" dirty="0" err="1"/>
              <a:t>addi</a:t>
            </a:r>
            <a:r>
              <a:rPr lang="en-US" altLang="zh-CN" dirty="0"/>
              <a:t> $s1, $v0, $0</a:t>
            </a:r>
          </a:p>
          <a:p>
            <a:r>
              <a:rPr lang="en-US" altLang="zh-CN" dirty="0" err="1"/>
              <a:t>addi</a:t>
            </a:r>
            <a:r>
              <a:rPr lang="en-US" altLang="zh-CN" dirty="0"/>
              <a:t> $a0, $a0, −1</a:t>
            </a:r>
          </a:p>
          <a:p>
            <a:r>
              <a:rPr lang="en-US" altLang="zh-CN" dirty="0" err="1"/>
              <a:t>jal</a:t>
            </a:r>
            <a:r>
              <a:rPr lang="en-US" altLang="zh-CN" dirty="0"/>
              <a:t> FIB</a:t>
            </a:r>
          </a:p>
          <a:p>
            <a:r>
              <a:rPr lang="en-US" altLang="zh-CN" dirty="0"/>
              <a:t>add $v0, $v0, $s1</a:t>
            </a:r>
          </a:p>
          <a:p>
            <a:r>
              <a:rPr lang="en-US" altLang="zh-CN" dirty="0"/>
              <a:t>EXIT</a:t>
            </a:r>
            <a:r>
              <a:rPr lang="en-US" altLang="zh-CN" dirty="0" smtClean="0"/>
              <a:t>:</a:t>
            </a:r>
          </a:p>
          <a:p>
            <a:r>
              <a:rPr lang="en-US" altLang="zh-CN" dirty="0" smtClean="0"/>
              <a:t> </a:t>
            </a:r>
            <a:r>
              <a:rPr lang="en-US" altLang="zh-CN" dirty="0" err="1"/>
              <a:t>lw</a:t>
            </a:r>
            <a:r>
              <a:rPr lang="en-US" altLang="zh-CN" dirty="0"/>
              <a:t> $a0, 0($</a:t>
            </a:r>
            <a:r>
              <a:rPr lang="en-US" altLang="zh-CN" dirty="0" err="1"/>
              <a:t>sp</a:t>
            </a:r>
            <a:r>
              <a:rPr lang="en-US" altLang="zh-CN" dirty="0"/>
              <a:t>)</a:t>
            </a:r>
          </a:p>
          <a:p>
            <a:r>
              <a:rPr lang="en-US" altLang="zh-CN" dirty="0" err="1"/>
              <a:t>lw</a:t>
            </a:r>
            <a:r>
              <a:rPr lang="en-US" altLang="zh-CN" dirty="0"/>
              <a:t> $s1, 4($</a:t>
            </a:r>
            <a:r>
              <a:rPr lang="en-US" altLang="zh-CN" dirty="0" err="1"/>
              <a:t>sp</a:t>
            </a:r>
            <a:r>
              <a:rPr lang="en-US" altLang="zh-CN" dirty="0"/>
              <a:t>)</a:t>
            </a:r>
          </a:p>
          <a:p>
            <a:r>
              <a:rPr lang="en-US" altLang="zh-CN" dirty="0" err="1"/>
              <a:t>lw</a:t>
            </a:r>
            <a:r>
              <a:rPr lang="en-US" altLang="zh-CN" dirty="0"/>
              <a:t> $</a:t>
            </a:r>
            <a:r>
              <a:rPr lang="en-US" altLang="zh-CN" dirty="0" err="1"/>
              <a:t>ra</a:t>
            </a:r>
            <a:r>
              <a:rPr lang="en-US" altLang="zh-CN" dirty="0"/>
              <a:t>, 8($</a:t>
            </a:r>
            <a:r>
              <a:rPr lang="en-US" altLang="zh-CN" dirty="0" err="1"/>
              <a:t>sp</a:t>
            </a:r>
            <a:r>
              <a:rPr lang="en-US" altLang="zh-CN" dirty="0"/>
              <a:t>)</a:t>
            </a:r>
          </a:p>
          <a:p>
            <a:r>
              <a:rPr lang="en-US" altLang="zh-CN" dirty="0" err="1"/>
              <a:t>addi</a:t>
            </a:r>
            <a:r>
              <a:rPr lang="en-US" altLang="zh-CN" dirty="0"/>
              <a:t> $</a:t>
            </a:r>
            <a:r>
              <a:rPr lang="en-US" altLang="zh-CN" dirty="0" err="1"/>
              <a:t>sp</a:t>
            </a:r>
            <a:r>
              <a:rPr lang="en-US" altLang="zh-CN" dirty="0"/>
              <a:t>, $</a:t>
            </a:r>
            <a:r>
              <a:rPr lang="en-US" altLang="zh-CN" dirty="0" err="1"/>
              <a:t>sp</a:t>
            </a:r>
            <a:r>
              <a:rPr lang="en-US" altLang="zh-CN" dirty="0"/>
              <a:t>, 12</a:t>
            </a:r>
          </a:p>
          <a:p>
            <a:r>
              <a:rPr lang="en-US" altLang="zh-CN" dirty="0" err="1"/>
              <a:t>jr</a:t>
            </a:r>
            <a:r>
              <a:rPr lang="en-US" altLang="zh-CN" dirty="0"/>
              <a:t> $</a:t>
            </a:r>
            <a:r>
              <a:rPr lang="en-US" altLang="zh-CN" dirty="0" err="1"/>
              <a:t>ra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833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7467600" cy="6285312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    a.</a:t>
            </a:r>
          </a:p>
          <a:p>
            <a:pPr marL="0" indent="0">
              <a:buNone/>
            </a:pPr>
            <a:r>
              <a:rPr lang="en-US" altLang="zh-CN" dirty="0" smtClean="0"/>
              <a:t>    At </a:t>
            </a:r>
            <a:r>
              <a:rPr lang="en-US" altLang="zh-CN" dirty="0"/>
              <a:t>label HERE, after calling function FIB with input of 4</a:t>
            </a:r>
            <a:r>
              <a:rPr lang="en-US" altLang="zh-CN" dirty="0" smtClean="0"/>
              <a:t>:</a:t>
            </a:r>
          </a:p>
          <a:p>
            <a:r>
              <a:rPr lang="en-US" altLang="zh-CN" dirty="0"/>
              <a:t>old $</a:t>
            </a:r>
            <a:r>
              <a:rPr lang="en-US" altLang="zh-CN" dirty="0" err="1" smtClean="0"/>
              <a:t>sp</a:t>
            </a:r>
            <a:r>
              <a:rPr lang="en-US" altLang="zh-CN" dirty="0" smtClean="0"/>
              <a:t>  </a:t>
            </a:r>
            <a:r>
              <a:rPr lang="en-US" altLang="zh-CN" dirty="0"/>
              <a:t>-&gt; </a:t>
            </a:r>
            <a:r>
              <a:rPr lang="en-US" altLang="zh-CN" dirty="0" smtClean="0"/>
              <a:t>  0xnnnnnnnn       ???</a:t>
            </a:r>
          </a:p>
          <a:p>
            <a:r>
              <a:rPr lang="en-US" altLang="zh-CN" dirty="0" smtClean="0"/>
              <a:t>                           −</a:t>
            </a:r>
            <a:r>
              <a:rPr lang="en-US" altLang="zh-CN" dirty="0"/>
              <a:t>4 </a:t>
            </a:r>
            <a:r>
              <a:rPr lang="en-US" altLang="zh-CN" dirty="0" smtClean="0"/>
              <a:t>           contents </a:t>
            </a:r>
            <a:r>
              <a:rPr lang="en-US" altLang="zh-CN" dirty="0"/>
              <a:t>of register $</a:t>
            </a:r>
            <a:r>
              <a:rPr lang="en-US" altLang="zh-CN" dirty="0" err="1" smtClean="0"/>
              <a:t>ra</a:t>
            </a:r>
            <a:endParaRPr lang="en-US" altLang="zh-CN" dirty="0" smtClean="0"/>
          </a:p>
          <a:p>
            <a:r>
              <a:rPr lang="en-US" altLang="zh-CN" dirty="0" smtClean="0"/>
              <a:t>                           −</a:t>
            </a:r>
            <a:r>
              <a:rPr lang="en-US" altLang="zh-CN" dirty="0"/>
              <a:t>8 </a:t>
            </a:r>
            <a:r>
              <a:rPr lang="en-US" altLang="zh-CN" dirty="0" smtClean="0"/>
              <a:t>           contents </a:t>
            </a:r>
            <a:r>
              <a:rPr lang="en-US" altLang="zh-CN" dirty="0"/>
              <a:t>of register $</a:t>
            </a:r>
            <a:r>
              <a:rPr lang="en-US" altLang="zh-CN" dirty="0" smtClean="0"/>
              <a:t>s1</a:t>
            </a:r>
          </a:p>
          <a:p>
            <a:r>
              <a:rPr lang="en-US" altLang="zh-CN" dirty="0" smtClean="0"/>
              <a:t>      $</a:t>
            </a:r>
            <a:r>
              <a:rPr lang="en-US" altLang="zh-CN" dirty="0" err="1" smtClean="0"/>
              <a:t>sp</a:t>
            </a:r>
            <a:r>
              <a:rPr lang="en-US" altLang="zh-CN" dirty="0" smtClean="0"/>
              <a:t>   -&gt;        −</a:t>
            </a:r>
            <a:r>
              <a:rPr lang="en-US" altLang="zh-CN" dirty="0"/>
              <a:t>12 </a:t>
            </a:r>
            <a:r>
              <a:rPr lang="en-US" altLang="zh-CN" dirty="0" smtClean="0"/>
              <a:t>          contents </a:t>
            </a:r>
            <a:r>
              <a:rPr lang="en-US" altLang="zh-CN" dirty="0"/>
              <a:t>of register $a0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8374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7467600" cy="1584176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Solution:</a:t>
            </a:r>
          </a:p>
          <a:p>
            <a:r>
              <a:rPr lang="en-US" altLang="zh-CN" dirty="0" smtClean="0"/>
              <a:t>b.</a:t>
            </a:r>
          </a:p>
          <a:p>
            <a:r>
              <a:rPr lang="en-US" altLang="zh-CN" dirty="0"/>
              <a:t>Recursive version</a:t>
            </a:r>
            <a:endParaRPr lang="zh-CN" altLang="en-US" dirty="0"/>
          </a:p>
        </p:txBody>
      </p:sp>
      <p:sp>
        <p:nvSpPr>
          <p:cNvPr id="4" name="内容占位符 2"/>
          <p:cNvSpPr txBox="1">
            <a:spLocks/>
          </p:cNvSpPr>
          <p:nvPr/>
        </p:nvSpPr>
        <p:spPr>
          <a:xfrm>
            <a:off x="609600" y="1556792"/>
            <a:ext cx="3098304" cy="45365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zh-CN" sz="2200" dirty="0" smtClean="0"/>
              <a:t>FIB</a:t>
            </a:r>
            <a:r>
              <a:rPr lang="it-IT" altLang="zh-CN" sz="2200" dirty="0"/>
              <a:t>: </a:t>
            </a:r>
            <a:endParaRPr lang="it-IT" altLang="zh-CN" sz="2200" dirty="0" smtClean="0"/>
          </a:p>
          <a:p>
            <a:r>
              <a:rPr lang="en-US" altLang="zh-CN" sz="2200" dirty="0" err="1"/>
              <a:t>addi</a:t>
            </a:r>
            <a:r>
              <a:rPr lang="en-US" altLang="zh-CN" sz="2200" dirty="0"/>
              <a:t> $</a:t>
            </a:r>
            <a:r>
              <a:rPr lang="en-US" altLang="zh-CN" sz="2200" dirty="0" err="1"/>
              <a:t>sp</a:t>
            </a:r>
            <a:r>
              <a:rPr lang="en-US" altLang="zh-CN" sz="2200" dirty="0"/>
              <a:t>, $</a:t>
            </a:r>
            <a:r>
              <a:rPr lang="en-US" altLang="zh-CN" sz="2200" dirty="0" err="1"/>
              <a:t>sp</a:t>
            </a:r>
            <a:r>
              <a:rPr lang="en-US" altLang="zh-CN" sz="2200" dirty="0"/>
              <a:t>, −12</a:t>
            </a:r>
          </a:p>
          <a:p>
            <a:r>
              <a:rPr lang="en-US" altLang="zh-CN" sz="2200" dirty="0" err="1"/>
              <a:t>sw</a:t>
            </a:r>
            <a:r>
              <a:rPr lang="en-US" altLang="zh-CN" sz="2200" dirty="0"/>
              <a:t> $</a:t>
            </a:r>
            <a:r>
              <a:rPr lang="en-US" altLang="zh-CN" sz="2200" dirty="0" err="1"/>
              <a:t>ra</a:t>
            </a:r>
            <a:r>
              <a:rPr lang="en-US" altLang="zh-CN" sz="2200" dirty="0"/>
              <a:t>, 8($</a:t>
            </a:r>
            <a:r>
              <a:rPr lang="en-US" altLang="zh-CN" sz="2200" dirty="0" err="1"/>
              <a:t>sp</a:t>
            </a:r>
            <a:r>
              <a:rPr lang="en-US" altLang="zh-CN" sz="2200" dirty="0"/>
              <a:t>)</a:t>
            </a:r>
          </a:p>
          <a:p>
            <a:r>
              <a:rPr lang="en-US" altLang="zh-CN" sz="2200" dirty="0" err="1"/>
              <a:t>sw</a:t>
            </a:r>
            <a:r>
              <a:rPr lang="en-US" altLang="zh-CN" sz="2200" dirty="0"/>
              <a:t> $s1, 4($</a:t>
            </a:r>
            <a:r>
              <a:rPr lang="en-US" altLang="zh-CN" sz="2200" dirty="0" err="1"/>
              <a:t>sp</a:t>
            </a:r>
            <a:r>
              <a:rPr lang="en-US" altLang="zh-CN" sz="2200" dirty="0"/>
              <a:t>)</a:t>
            </a:r>
          </a:p>
          <a:p>
            <a:r>
              <a:rPr lang="en-US" altLang="zh-CN" sz="2200" dirty="0" err="1"/>
              <a:t>sw</a:t>
            </a:r>
            <a:r>
              <a:rPr lang="en-US" altLang="zh-CN" sz="2200" dirty="0"/>
              <a:t> $a0, 0($</a:t>
            </a:r>
            <a:r>
              <a:rPr lang="en-US" altLang="zh-CN" sz="2200" dirty="0" err="1"/>
              <a:t>sp</a:t>
            </a:r>
            <a:r>
              <a:rPr lang="en-US" altLang="zh-CN" sz="2200" dirty="0" smtClean="0"/>
              <a:t>)</a:t>
            </a:r>
          </a:p>
          <a:p>
            <a:r>
              <a:rPr lang="en-US" altLang="zh-CN" sz="2200" dirty="0" smtClean="0"/>
              <a:t>HERE</a:t>
            </a:r>
            <a:r>
              <a:rPr lang="en-US" altLang="zh-CN" sz="2200" dirty="0"/>
              <a:t>: </a:t>
            </a:r>
            <a:endParaRPr lang="en-US" altLang="zh-CN" sz="2200" dirty="0" smtClean="0"/>
          </a:p>
          <a:p>
            <a:r>
              <a:rPr lang="en-US" altLang="zh-CN" sz="2200" dirty="0" err="1"/>
              <a:t>slti</a:t>
            </a:r>
            <a:r>
              <a:rPr lang="en-US" altLang="zh-CN" sz="2200" dirty="0"/>
              <a:t> $t0, $a0, 3</a:t>
            </a:r>
          </a:p>
          <a:p>
            <a:r>
              <a:rPr lang="en-US" altLang="zh-CN" sz="2200" dirty="0" err="1"/>
              <a:t>beq</a:t>
            </a:r>
            <a:r>
              <a:rPr lang="en-US" altLang="zh-CN" sz="2200" dirty="0"/>
              <a:t> $t0, $0, L1</a:t>
            </a:r>
          </a:p>
          <a:p>
            <a:r>
              <a:rPr lang="en-US" altLang="zh-CN" sz="2200" dirty="0" err="1"/>
              <a:t>addi</a:t>
            </a:r>
            <a:r>
              <a:rPr lang="en-US" altLang="zh-CN" sz="2200" dirty="0"/>
              <a:t> $v0, $0, 1</a:t>
            </a:r>
          </a:p>
          <a:p>
            <a:r>
              <a:rPr lang="en-US" altLang="zh-CN" sz="2200" dirty="0"/>
              <a:t>j EXIT</a:t>
            </a:r>
            <a:endParaRPr lang="zh-CN" altLang="en-US" sz="2200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>
          <a:xfrm>
            <a:off x="3851920" y="1556792"/>
            <a:ext cx="3096344" cy="496855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altLang="zh-CN" dirty="0"/>
              <a:t>L1: </a:t>
            </a:r>
            <a:endParaRPr lang="it-IT" altLang="zh-CN" dirty="0" smtClean="0"/>
          </a:p>
          <a:p>
            <a:r>
              <a:rPr lang="en-US" altLang="zh-CN" dirty="0" err="1"/>
              <a:t>addi</a:t>
            </a:r>
            <a:r>
              <a:rPr lang="en-US" altLang="zh-CN" dirty="0"/>
              <a:t> $a0, $a0, −1</a:t>
            </a:r>
          </a:p>
          <a:p>
            <a:r>
              <a:rPr lang="en-US" altLang="zh-CN" dirty="0" err="1"/>
              <a:t>jal</a:t>
            </a:r>
            <a:r>
              <a:rPr lang="en-US" altLang="zh-CN" dirty="0"/>
              <a:t> FIB</a:t>
            </a:r>
          </a:p>
          <a:p>
            <a:r>
              <a:rPr lang="en-US" altLang="zh-CN" dirty="0" err="1"/>
              <a:t>addi</a:t>
            </a:r>
            <a:r>
              <a:rPr lang="en-US" altLang="zh-CN" dirty="0"/>
              <a:t> $s1, $v0, $0</a:t>
            </a:r>
          </a:p>
          <a:p>
            <a:r>
              <a:rPr lang="en-US" altLang="zh-CN" dirty="0" err="1"/>
              <a:t>addi</a:t>
            </a:r>
            <a:r>
              <a:rPr lang="en-US" altLang="zh-CN" dirty="0"/>
              <a:t> $a0, $a0, −1</a:t>
            </a:r>
          </a:p>
          <a:p>
            <a:r>
              <a:rPr lang="en-US" altLang="zh-CN" dirty="0" err="1"/>
              <a:t>jal</a:t>
            </a:r>
            <a:r>
              <a:rPr lang="en-US" altLang="zh-CN" dirty="0"/>
              <a:t> FIB</a:t>
            </a:r>
          </a:p>
          <a:p>
            <a:r>
              <a:rPr lang="en-US" altLang="zh-CN" dirty="0"/>
              <a:t>add $v0, $v0, $</a:t>
            </a:r>
            <a:r>
              <a:rPr lang="en-US" altLang="zh-CN" dirty="0" smtClean="0"/>
              <a:t>s1</a:t>
            </a:r>
          </a:p>
          <a:p>
            <a:r>
              <a:rPr lang="en-US" altLang="zh-CN" dirty="0" smtClean="0"/>
              <a:t>EXIT:</a:t>
            </a:r>
          </a:p>
          <a:p>
            <a:r>
              <a:rPr lang="en-US" altLang="zh-CN" dirty="0" err="1"/>
              <a:t>lw</a:t>
            </a:r>
            <a:r>
              <a:rPr lang="en-US" altLang="zh-CN" dirty="0"/>
              <a:t> $a0, 0($</a:t>
            </a:r>
            <a:r>
              <a:rPr lang="en-US" altLang="zh-CN" dirty="0" err="1"/>
              <a:t>sp</a:t>
            </a:r>
            <a:r>
              <a:rPr lang="en-US" altLang="zh-CN" dirty="0"/>
              <a:t>)</a:t>
            </a:r>
          </a:p>
          <a:p>
            <a:r>
              <a:rPr lang="en-US" altLang="zh-CN" dirty="0" err="1"/>
              <a:t>lw</a:t>
            </a:r>
            <a:r>
              <a:rPr lang="en-US" altLang="zh-CN" dirty="0"/>
              <a:t> $s1, 4($</a:t>
            </a:r>
            <a:r>
              <a:rPr lang="en-US" altLang="zh-CN" dirty="0" err="1"/>
              <a:t>sp</a:t>
            </a:r>
            <a:r>
              <a:rPr lang="en-US" altLang="zh-CN" dirty="0"/>
              <a:t>)</a:t>
            </a:r>
          </a:p>
          <a:p>
            <a:r>
              <a:rPr lang="en-US" altLang="zh-CN" dirty="0" err="1"/>
              <a:t>lw</a:t>
            </a:r>
            <a:r>
              <a:rPr lang="en-US" altLang="zh-CN" dirty="0"/>
              <a:t> $</a:t>
            </a:r>
            <a:r>
              <a:rPr lang="en-US" altLang="zh-CN" dirty="0" err="1"/>
              <a:t>ra</a:t>
            </a:r>
            <a:r>
              <a:rPr lang="en-US" altLang="zh-CN" dirty="0"/>
              <a:t>, 8($</a:t>
            </a:r>
            <a:r>
              <a:rPr lang="en-US" altLang="zh-CN" dirty="0" err="1"/>
              <a:t>sp</a:t>
            </a:r>
            <a:r>
              <a:rPr lang="en-US" altLang="zh-CN" dirty="0"/>
              <a:t>)</a:t>
            </a:r>
          </a:p>
          <a:p>
            <a:r>
              <a:rPr lang="en-US" altLang="zh-CN" dirty="0" err="1"/>
              <a:t>addi</a:t>
            </a:r>
            <a:r>
              <a:rPr lang="en-US" altLang="zh-CN" dirty="0"/>
              <a:t> $</a:t>
            </a:r>
            <a:r>
              <a:rPr lang="en-US" altLang="zh-CN" dirty="0" err="1"/>
              <a:t>sp</a:t>
            </a:r>
            <a:r>
              <a:rPr lang="en-US" altLang="zh-CN" dirty="0"/>
              <a:t>, $</a:t>
            </a:r>
            <a:r>
              <a:rPr lang="en-US" altLang="zh-CN" dirty="0" err="1"/>
              <a:t>sp</a:t>
            </a:r>
            <a:r>
              <a:rPr lang="en-US" altLang="zh-CN" dirty="0"/>
              <a:t>, 12</a:t>
            </a:r>
          </a:p>
          <a:p>
            <a:r>
              <a:rPr lang="en-US" altLang="zh-CN" dirty="0" err="1"/>
              <a:t>jr</a:t>
            </a:r>
            <a:r>
              <a:rPr lang="en-US" altLang="zh-CN" dirty="0"/>
              <a:t> $</a:t>
            </a:r>
            <a:r>
              <a:rPr lang="en-US" altLang="zh-CN" dirty="0" err="1"/>
              <a:t>ra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5853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    b.</a:t>
            </a:r>
          </a:p>
          <a:p>
            <a:pPr marL="0" indent="0">
              <a:buNone/>
            </a:pPr>
            <a:r>
              <a:rPr lang="en-US" altLang="zh-CN" dirty="0" smtClean="0"/>
              <a:t>    At </a:t>
            </a:r>
            <a:r>
              <a:rPr lang="en-US" altLang="zh-CN" dirty="0"/>
              <a:t>label HERE, after calling function FIB with input of 4</a:t>
            </a:r>
            <a:r>
              <a:rPr lang="en-US" altLang="zh-CN" dirty="0" smtClean="0"/>
              <a:t>:</a:t>
            </a:r>
          </a:p>
          <a:p>
            <a:r>
              <a:rPr lang="en-US" altLang="zh-CN" dirty="0"/>
              <a:t>old $</a:t>
            </a:r>
            <a:r>
              <a:rPr lang="en-US" altLang="zh-CN" dirty="0" err="1" smtClean="0"/>
              <a:t>sp</a:t>
            </a:r>
            <a:r>
              <a:rPr lang="en-US" altLang="zh-CN" dirty="0" smtClean="0"/>
              <a:t>  </a:t>
            </a:r>
            <a:r>
              <a:rPr lang="en-US" altLang="zh-CN" dirty="0"/>
              <a:t>-&gt; </a:t>
            </a:r>
            <a:r>
              <a:rPr lang="en-US" altLang="zh-CN" dirty="0" smtClean="0"/>
              <a:t>  0xnnnnnnnn        ???</a:t>
            </a:r>
          </a:p>
          <a:p>
            <a:r>
              <a:rPr lang="en-US" altLang="zh-CN" dirty="0" smtClean="0"/>
              <a:t>                          −</a:t>
            </a:r>
            <a:r>
              <a:rPr lang="en-US" altLang="zh-CN" dirty="0"/>
              <a:t>4 </a:t>
            </a:r>
            <a:r>
              <a:rPr lang="en-US" altLang="zh-CN" dirty="0" smtClean="0"/>
              <a:t>            contents </a:t>
            </a:r>
            <a:r>
              <a:rPr lang="en-US" altLang="zh-CN" dirty="0"/>
              <a:t>of register $</a:t>
            </a:r>
            <a:r>
              <a:rPr lang="en-US" altLang="zh-CN" dirty="0" err="1" smtClean="0"/>
              <a:t>ra</a:t>
            </a:r>
            <a:endParaRPr lang="en-US" altLang="zh-CN" dirty="0" smtClean="0"/>
          </a:p>
          <a:p>
            <a:r>
              <a:rPr lang="en-US" altLang="zh-CN" dirty="0" smtClean="0"/>
              <a:t>                          −8             contents </a:t>
            </a:r>
            <a:r>
              <a:rPr lang="en-US" altLang="zh-CN" dirty="0"/>
              <a:t>of register $</a:t>
            </a:r>
            <a:r>
              <a:rPr lang="en-US" altLang="zh-CN" dirty="0" smtClean="0"/>
              <a:t>s1</a:t>
            </a:r>
          </a:p>
          <a:p>
            <a:r>
              <a:rPr lang="en-US" altLang="zh-CN" dirty="0" smtClean="0"/>
              <a:t>      $</a:t>
            </a:r>
            <a:r>
              <a:rPr lang="en-US" altLang="zh-CN" dirty="0" err="1" smtClean="0"/>
              <a:t>sp</a:t>
            </a:r>
            <a:r>
              <a:rPr lang="en-US" altLang="zh-CN" dirty="0" smtClean="0"/>
              <a:t>  -&gt;         </a:t>
            </a:r>
            <a:r>
              <a:rPr lang="en-US" altLang="zh-CN" dirty="0"/>
              <a:t>−12 </a:t>
            </a:r>
            <a:r>
              <a:rPr lang="en-US" altLang="zh-CN" dirty="0" smtClean="0"/>
              <a:t>          contents </a:t>
            </a:r>
            <a:r>
              <a:rPr lang="en-US" altLang="zh-CN" dirty="0"/>
              <a:t>of register $a0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501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The following problems deal with translating from MIPS to C. Assume that the variables f, g, h, </a:t>
            </a:r>
            <a:r>
              <a:rPr lang="en-US" altLang="zh-CN" dirty="0" err="1" smtClean="0"/>
              <a:t>i</a:t>
            </a:r>
            <a:r>
              <a:rPr lang="en-US" altLang="zh-CN" dirty="0" smtClean="0"/>
              <a:t>, and j are assigned to registers </a:t>
            </a:r>
            <a:r>
              <a:rPr lang="en-US" altLang="zh-CN" dirty="0"/>
              <a:t>$s0, $s1, $s2, $s3, and $</a:t>
            </a:r>
            <a:r>
              <a:rPr lang="en-US" altLang="zh-CN" dirty="0" smtClean="0"/>
              <a:t>s4, respectively. Assume that the base address of the arrays A and B are in registers $s6 and $s7, respectively.</a:t>
            </a:r>
          </a:p>
          <a:p>
            <a:pPr marL="0" indent="0">
              <a:buNone/>
            </a:pPr>
            <a:r>
              <a:rPr lang="en-US" altLang="zh-CN" dirty="0" smtClean="0"/>
              <a:t>   a. </a:t>
            </a:r>
            <a:r>
              <a:rPr lang="en-US" altLang="zh-CN" dirty="0" err="1" smtClean="0"/>
              <a:t>slli</a:t>
            </a:r>
            <a:r>
              <a:rPr lang="en-US" altLang="zh-CN" dirty="0" smtClean="0"/>
              <a:t>  $s2, $s4, 1      // h=j*2</a:t>
            </a:r>
          </a:p>
          <a:p>
            <a:pPr marL="0" indent="0">
              <a:buNone/>
            </a:pPr>
            <a:r>
              <a:rPr lang="en-US" altLang="zh-CN" dirty="0" smtClean="0"/>
              <a:t>       add  $s0, $s2, $s3    //   f=j*2+i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add  $s0, </a:t>
            </a:r>
            <a:r>
              <a:rPr lang="en-US" altLang="zh-CN" dirty="0"/>
              <a:t>$</a:t>
            </a:r>
            <a:r>
              <a:rPr lang="en-US" altLang="zh-CN" dirty="0" smtClean="0"/>
              <a:t>s0, </a:t>
            </a:r>
            <a:r>
              <a:rPr lang="en-US" altLang="zh-CN" dirty="0"/>
              <a:t>$</a:t>
            </a:r>
            <a:r>
              <a:rPr lang="en-US" altLang="zh-CN" dirty="0" smtClean="0"/>
              <a:t>s1   //    f=j*2+i+g</a:t>
            </a:r>
          </a:p>
          <a:p>
            <a:pPr marL="0" indent="0">
              <a:buNone/>
            </a:pPr>
            <a:r>
              <a:rPr lang="en-US" altLang="zh-CN" dirty="0" smtClean="0"/>
              <a:t>   b. add  $t0, $s6, $s0               //t0= &amp;A[f/4]</a:t>
            </a:r>
          </a:p>
          <a:p>
            <a:pPr marL="0" indent="0">
              <a:buNone/>
            </a:pPr>
            <a:r>
              <a:rPr lang="en-US" altLang="zh-CN" dirty="0" smtClean="0"/>
              <a:t>       add  $t1, $s7, $s1                 // t1= &amp;B[g/4]          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</a:t>
            </a:r>
            <a:r>
              <a:rPr lang="en-US" altLang="zh-CN" dirty="0" err="1" smtClean="0"/>
              <a:t>lw</a:t>
            </a:r>
            <a:r>
              <a:rPr lang="en-US" altLang="zh-CN" dirty="0" smtClean="0"/>
              <a:t>  $s0, 0($t0)                      //s0</a:t>
            </a:r>
            <a:r>
              <a:rPr lang="en-US" altLang="zh-CN" dirty="0"/>
              <a:t>= A[f/4]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</a:t>
            </a:r>
            <a:r>
              <a:rPr lang="en-US" altLang="zh-CN" dirty="0" err="1" smtClean="0"/>
              <a:t>addi</a:t>
            </a:r>
            <a:r>
              <a:rPr lang="en-US" altLang="zh-CN" dirty="0" smtClean="0"/>
              <a:t>  $t2, $t0, 4                      //t2</a:t>
            </a:r>
            <a:r>
              <a:rPr lang="en-US" altLang="zh-CN" dirty="0"/>
              <a:t>= &amp;</a:t>
            </a:r>
            <a:r>
              <a:rPr lang="en-US" altLang="zh-CN" dirty="0" smtClean="0"/>
              <a:t>A[f/4+1]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</a:t>
            </a:r>
            <a:r>
              <a:rPr lang="en-US" altLang="zh-CN" dirty="0" err="1" smtClean="0"/>
              <a:t>lw</a:t>
            </a:r>
            <a:r>
              <a:rPr lang="en-US" altLang="zh-CN" dirty="0" smtClean="0"/>
              <a:t>   $t0,  0($t2)                      // t0= </a:t>
            </a:r>
            <a:r>
              <a:rPr lang="en-US" altLang="zh-CN" dirty="0"/>
              <a:t>A[f/4+1]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    add  $t0, $t0, $s0                     //   </a:t>
            </a:r>
            <a:r>
              <a:rPr lang="en-US" altLang="zh-CN" dirty="0"/>
              <a:t>t0= A[f/4</a:t>
            </a:r>
            <a:r>
              <a:rPr lang="en-US" altLang="zh-CN" dirty="0" smtClean="0"/>
              <a:t>]+</a:t>
            </a:r>
            <a:r>
              <a:rPr lang="en-US" altLang="zh-CN" dirty="0"/>
              <a:t> A[f/4+1]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sw</a:t>
            </a:r>
            <a:r>
              <a:rPr lang="en-US" altLang="zh-CN" dirty="0" smtClean="0"/>
              <a:t>  $t0, 0($t1)                    // </a:t>
            </a:r>
            <a:r>
              <a:rPr lang="en-US" altLang="zh-CN" dirty="0"/>
              <a:t>B[g/4</a:t>
            </a:r>
            <a:r>
              <a:rPr lang="en-US" altLang="zh-CN" dirty="0" smtClean="0"/>
              <a:t>]=</a:t>
            </a:r>
            <a:r>
              <a:rPr lang="en-US" altLang="zh-CN" dirty="0"/>
              <a:t> A[f/4]+ A[f/4+1]</a:t>
            </a:r>
            <a:endParaRPr lang="en-US" altLang="zh-CN" dirty="0" smtClean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902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r>
              <a:rPr lang="en-US" altLang="zh-CN" b="1" dirty="0" smtClean="0"/>
              <a:t>2.4.4</a:t>
            </a:r>
            <a:r>
              <a:rPr lang="en-US" altLang="zh-CN" dirty="0" smtClean="0"/>
              <a:t>  For the MIPS assembly instructions above, what is the corresponding C statement?</a:t>
            </a:r>
          </a:p>
          <a:p>
            <a:r>
              <a:rPr lang="en-US" altLang="zh-CN" dirty="0" smtClean="0"/>
              <a:t>Solution:</a:t>
            </a:r>
          </a:p>
          <a:p>
            <a:pPr marL="0" indent="0">
              <a:buNone/>
            </a:pPr>
            <a:r>
              <a:rPr lang="en-US" altLang="zh-CN" dirty="0" smtClean="0"/>
              <a:t>   a</a:t>
            </a:r>
            <a:r>
              <a:rPr lang="en-US" altLang="zh-CN" dirty="0"/>
              <a:t>. f = 2j + </a:t>
            </a:r>
            <a:r>
              <a:rPr lang="en-US" altLang="zh-CN" dirty="0" err="1"/>
              <a:t>i</a:t>
            </a:r>
            <a:r>
              <a:rPr lang="en-US" altLang="zh-CN" dirty="0"/>
              <a:t> + </a:t>
            </a:r>
            <a:r>
              <a:rPr lang="en-US" altLang="zh-CN" dirty="0" smtClean="0"/>
              <a:t>g;</a:t>
            </a:r>
          </a:p>
          <a:p>
            <a:pPr marL="0" indent="0">
              <a:buNone/>
            </a:pPr>
            <a:r>
              <a:rPr lang="en-US" altLang="zh-CN" dirty="0" smtClean="0"/>
              <a:t>   b</a:t>
            </a:r>
            <a:r>
              <a:rPr lang="en-US" altLang="zh-CN" dirty="0"/>
              <a:t>. B[g] = A[f] + A[1+f</a:t>
            </a:r>
            <a:r>
              <a:rPr lang="en-US" altLang="zh-CN" dirty="0" smtClean="0"/>
              <a:t>];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902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r>
              <a:rPr lang="en-US" altLang="zh-CN" b="1" dirty="0" smtClean="0"/>
              <a:t>2.4.5</a:t>
            </a:r>
            <a:r>
              <a:rPr lang="en-US" altLang="zh-CN" dirty="0" smtClean="0"/>
              <a:t>  For the MIPS assembly instructions above, rewrite the assembly code to minimize the number if MIPS instructions (if possible) needed to carry out the same function.</a:t>
            </a:r>
          </a:p>
          <a:p>
            <a:r>
              <a:rPr lang="en-US" altLang="zh-CN" dirty="0" smtClean="0"/>
              <a:t>Solution:</a:t>
            </a:r>
          </a:p>
          <a:p>
            <a:pPr marL="0" indent="0">
              <a:buNone/>
            </a:pPr>
            <a:r>
              <a:rPr lang="en-US" altLang="zh-CN" dirty="0" smtClean="0"/>
              <a:t>   a</a:t>
            </a:r>
            <a:r>
              <a:rPr lang="en-US" altLang="zh-CN" dirty="0"/>
              <a:t>. </a:t>
            </a:r>
            <a:r>
              <a:rPr lang="en-US" altLang="zh-CN" dirty="0" err="1"/>
              <a:t>slli</a:t>
            </a:r>
            <a:r>
              <a:rPr lang="en-US" altLang="zh-CN" dirty="0"/>
              <a:t> $s2, $s4, 1</a:t>
            </a:r>
          </a:p>
          <a:p>
            <a:pPr marL="0" indent="0">
              <a:buNone/>
            </a:pPr>
            <a:r>
              <a:rPr lang="en-US" altLang="zh-CN" dirty="0" smtClean="0"/>
              <a:t>       add </a:t>
            </a:r>
            <a:r>
              <a:rPr lang="en-US" altLang="zh-CN" dirty="0"/>
              <a:t>$s0, $s2, $s3</a:t>
            </a:r>
          </a:p>
          <a:p>
            <a:pPr marL="0" indent="0">
              <a:buNone/>
            </a:pPr>
            <a:r>
              <a:rPr lang="en-US" altLang="zh-CN" dirty="0" smtClean="0"/>
              <a:t>       add </a:t>
            </a:r>
            <a:r>
              <a:rPr lang="en-US" altLang="zh-CN" dirty="0"/>
              <a:t>$s0, $s0, $</a:t>
            </a:r>
            <a:r>
              <a:rPr lang="en-US" altLang="zh-CN" dirty="0" smtClean="0"/>
              <a:t>s1</a:t>
            </a:r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en-US" altLang="zh-CN" dirty="0" smtClean="0"/>
              <a:t>  b</a:t>
            </a:r>
            <a:r>
              <a:rPr lang="en-US" altLang="zh-CN" dirty="0"/>
              <a:t>. add $t0, $s6, $s0</a:t>
            </a:r>
          </a:p>
          <a:p>
            <a:pPr marL="0" indent="0">
              <a:buNone/>
            </a:pPr>
            <a:r>
              <a:rPr lang="en-US" altLang="zh-CN" dirty="0" smtClean="0"/>
              <a:t>       add </a:t>
            </a:r>
            <a:r>
              <a:rPr lang="en-US" altLang="zh-CN" dirty="0"/>
              <a:t>$t1, $s7, $s1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lw</a:t>
            </a:r>
            <a:r>
              <a:rPr lang="en-US" altLang="zh-CN" dirty="0" smtClean="0"/>
              <a:t> </a:t>
            </a:r>
            <a:r>
              <a:rPr lang="en-US" altLang="zh-CN" dirty="0"/>
              <a:t>$s0, 0($t0)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lw</a:t>
            </a:r>
            <a:r>
              <a:rPr lang="en-US" altLang="zh-CN" dirty="0" smtClean="0"/>
              <a:t> </a:t>
            </a:r>
            <a:r>
              <a:rPr lang="en-US" altLang="zh-CN" dirty="0"/>
              <a:t>$t0, 4($t0)</a:t>
            </a:r>
          </a:p>
          <a:p>
            <a:pPr marL="0" indent="0">
              <a:buNone/>
            </a:pPr>
            <a:r>
              <a:rPr lang="en-US" altLang="zh-CN" dirty="0" smtClean="0"/>
              <a:t>       add </a:t>
            </a:r>
            <a:r>
              <a:rPr lang="en-US" altLang="zh-CN" dirty="0"/>
              <a:t>$t0, $t0, $s0</a:t>
            </a:r>
          </a:p>
          <a:p>
            <a:pPr marL="0" indent="0">
              <a:buNone/>
            </a:pPr>
            <a:r>
              <a:rPr lang="en-US" altLang="zh-CN" dirty="0" smtClean="0"/>
              <a:t>       </a:t>
            </a:r>
            <a:r>
              <a:rPr lang="en-US" altLang="zh-CN" dirty="0" err="1" smtClean="0"/>
              <a:t>sw</a:t>
            </a:r>
            <a:r>
              <a:rPr lang="en-US" altLang="zh-CN" dirty="0" smtClean="0"/>
              <a:t> </a:t>
            </a:r>
            <a:r>
              <a:rPr lang="en-US" altLang="zh-CN" dirty="0"/>
              <a:t>$t0, 0($t1)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902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r>
              <a:rPr lang="en-US" altLang="zh-CN" b="1" dirty="0" smtClean="0"/>
              <a:t>2.4.6</a:t>
            </a:r>
            <a:r>
              <a:rPr lang="en-US" altLang="zh-CN" dirty="0" smtClean="0"/>
              <a:t>  How many registers are needed to carry out the MIPS assembly as written above? If you could rewrite the code above, what is the minimal number of registers needed?</a:t>
            </a:r>
          </a:p>
          <a:p>
            <a:r>
              <a:rPr lang="en-US" altLang="zh-CN" dirty="0" smtClean="0"/>
              <a:t>Solution:</a:t>
            </a:r>
          </a:p>
          <a:p>
            <a:pPr marL="0" indent="0">
              <a:buNone/>
            </a:pPr>
            <a:r>
              <a:rPr lang="en-US" altLang="zh-CN" dirty="0" smtClean="0"/>
              <a:t>   a</a:t>
            </a:r>
            <a:r>
              <a:rPr lang="en-US" altLang="zh-CN" dirty="0"/>
              <a:t>. 5 as written, 5 minimally</a:t>
            </a:r>
          </a:p>
          <a:p>
            <a:pPr marL="0" indent="0">
              <a:buNone/>
            </a:pPr>
            <a:r>
              <a:rPr lang="en-US" altLang="zh-CN" dirty="0" smtClean="0"/>
              <a:t>   b</a:t>
            </a:r>
            <a:r>
              <a:rPr lang="en-US" altLang="zh-CN" dirty="0"/>
              <a:t>. 7 as written, 6 minimally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9022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凸显">
  <a:themeElements>
    <a:clrScheme name="凸显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凸显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凸显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2588</TotalTime>
  <Words>6456</Words>
  <Application>Microsoft Office PowerPoint</Application>
  <PresentationFormat>全屏显示(4:3)</PresentationFormat>
  <Paragraphs>732</Paragraphs>
  <Slides>58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58</vt:i4>
      </vt:variant>
    </vt:vector>
  </HeadingPairs>
  <TitlesOfParts>
    <vt:vector size="65" baseType="lpstr">
      <vt:lpstr>华文楷体</vt:lpstr>
      <vt:lpstr>宋体</vt:lpstr>
      <vt:lpstr>Calibri</vt:lpstr>
      <vt:lpstr>Century Schoolbook</vt:lpstr>
      <vt:lpstr>Wingdings</vt:lpstr>
      <vt:lpstr>Wingdings 2</vt:lpstr>
      <vt:lpstr>凸显</vt:lpstr>
      <vt:lpstr>Solutions Chapter 2</vt:lpstr>
      <vt:lpstr>Exercise 2.4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Exercise 2.6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Exercise 2.14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Exercise 2.20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Haojin Zhu</cp:lastModifiedBy>
  <cp:revision>245</cp:revision>
  <cp:lastPrinted>2013-10-24T03:16:54Z</cp:lastPrinted>
  <dcterms:modified xsi:type="dcterms:W3CDTF">2013-10-24T11:48:13Z</dcterms:modified>
</cp:coreProperties>
</file>